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Sheet1!$F$2</c:f>
              <c:strCache>
                <c:ptCount val="1"/>
                <c:pt idx="0">
                  <c:v>E.coli</c:v>
                </c:pt>
              </c:strCache>
            </c:strRef>
          </c:tx>
          <c:invertIfNegative val="0"/>
          <c:cat>
            <c:strRef>
              <c:f>Sheet1!$G$1:$O$1</c:f>
              <c:strCache>
                <c:ptCount val="9"/>
                <c:pt idx="0">
                  <c:v>Cip</c:v>
                </c:pt>
                <c:pt idx="1">
                  <c:v>Imp</c:v>
                </c:pt>
                <c:pt idx="2">
                  <c:v>Ak</c:v>
                </c:pt>
                <c:pt idx="3">
                  <c:v>Amp</c:v>
                </c:pt>
                <c:pt idx="4">
                  <c:v>PRL</c:v>
                </c:pt>
                <c:pt idx="5">
                  <c:v>CAZ</c:v>
                </c:pt>
                <c:pt idx="6">
                  <c:v>ATM </c:v>
                </c:pt>
                <c:pt idx="7">
                  <c:v>AMC</c:v>
                </c:pt>
                <c:pt idx="8">
                  <c:v>GM</c:v>
                </c:pt>
              </c:strCache>
            </c:strRef>
          </c:cat>
          <c:val>
            <c:numRef>
              <c:f>Sheet1!$G$2:$O$2</c:f>
              <c:numCache>
                <c:formatCode>General</c:formatCode>
                <c:ptCount val="9"/>
                <c:pt idx="0">
                  <c:v>29</c:v>
                </c:pt>
                <c:pt idx="1">
                  <c:v>33.5</c:v>
                </c:pt>
                <c:pt idx="2">
                  <c:v>28</c:v>
                </c:pt>
                <c:pt idx="3">
                  <c:v>0</c:v>
                </c:pt>
                <c:pt idx="4">
                  <c:v>17.7</c:v>
                </c:pt>
                <c:pt idx="5">
                  <c:v>18.66</c:v>
                </c:pt>
                <c:pt idx="6">
                  <c:v>18.5</c:v>
                </c:pt>
                <c:pt idx="7">
                  <c:v>14.6</c:v>
                </c:pt>
                <c:pt idx="8">
                  <c:v>13.7</c:v>
                </c:pt>
              </c:numCache>
            </c:numRef>
          </c:val>
        </c:ser>
        <c:ser>
          <c:idx val="1"/>
          <c:order val="1"/>
          <c:tx>
            <c:strRef>
              <c:f>Sheet1!$F$3</c:f>
              <c:strCache>
                <c:ptCount val="1"/>
                <c:pt idx="0">
                  <c:v>P.mirabilis</c:v>
                </c:pt>
              </c:strCache>
            </c:strRef>
          </c:tx>
          <c:invertIfNegative val="0"/>
          <c:cat>
            <c:strRef>
              <c:f>Sheet1!$G$1:$O$1</c:f>
              <c:strCache>
                <c:ptCount val="9"/>
                <c:pt idx="0">
                  <c:v>Cip</c:v>
                </c:pt>
                <c:pt idx="1">
                  <c:v>Imp</c:v>
                </c:pt>
                <c:pt idx="2">
                  <c:v>Ak</c:v>
                </c:pt>
                <c:pt idx="3">
                  <c:v>Amp</c:v>
                </c:pt>
                <c:pt idx="4">
                  <c:v>PRL</c:v>
                </c:pt>
                <c:pt idx="5">
                  <c:v>CAZ</c:v>
                </c:pt>
                <c:pt idx="6">
                  <c:v>ATM </c:v>
                </c:pt>
                <c:pt idx="7">
                  <c:v>AMC</c:v>
                </c:pt>
                <c:pt idx="8">
                  <c:v>GM</c:v>
                </c:pt>
              </c:strCache>
            </c:strRef>
          </c:cat>
          <c:val>
            <c:numRef>
              <c:f>Sheet1!$G$3:$O$3</c:f>
              <c:numCache>
                <c:formatCode>General</c:formatCode>
                <c:ptCount val="9"/>
                <c:pt idx="0">
                  <c:v>29</c:v>
                </c:pt>
                <c:pt idx="1">
                  <c:v>33</c:v>
                </c:pt>
                <c:pt idx="2">
                  <c:v>29</c:v>
                </c:pt>
                <c:pt idx="3">
                  <c:v>0</c:v>
                </c:pt>
                <c:pt idx="4">
                  <c:v>0</c:v>
                </c:pt>
                <c:pt idx="5">
                  <c:v>0</c:v>
                </c:pt>
                <c:pt idx="6">
                  <c:v>18.600000000000001</c:v>
                </c:pt>
                <c:pt idx="7">
                  <c:v>15</c:v>
                </c:pt>
                <c:pt idx="8">
                  <c:v>14.1</c:v>
                </c:pt>
              </c:numCache>
            </c:numRef>
          </c:val>
        </c:ser>
        <c:ser>
          <c:idx val="2"/>
          <c:order val="2"/>
          <c:tx>
            <c:strRef>
              <c:f>Sheet1!$F$4</c:f>
              <c:strCache>
                <c:ptCount val="1"/>
                <c:pt idx="0">
                  <c:v>P.aeruginosa</c:v>
                </c:pt>
              </c:strCache>
            </c:strRef>
          </c:tx>
          <c:invertIfNegative val="0"/>
          <c:cat>
            <c:strRef>
              <c:f>Sheet1!$G$1:$O$1</c:f>
              <c:strCache>
                <c:ptCount val="9"/>
                <c:pt idx="0">
                  <c:v>Cip</c:v>
                </c:pt>
                <c:pt idx="1">
                  <c:v>Imp</c:v>
                </c:pt>
                <c:pt idx="2">
                  <c:v>Ak</c:v>
                </c:pt>
                <c:pt idx="3">
                  <c:v>Amp</c:v>
                </c:pt>
                <c:pt idx="4">
                  <c:v>PRL</c:v>
                </c:pt>
                <c:pt idx="5">
                  <c:v>CAZ</c:v>
                </c:pt>
                <c:pt idx="6">
                  <c:v>ATM </c:v>
                </c:pt>
                <c:pt idx="7">
                  <c:v>AMC</c:v>
                </c:pt>
                <c:pt idx="8">
                  <c:v>GM</c:v>
                </c:pt>
              </c:strCache>
            </c:strRef>
          </c:cat>
          <c:val>
            <c:numRef>
              <c:f>Sheet1!$G$4:$O$4</c:f>
              <c:numCache>
                <c:formatCode>General</c:formatCode>
                <c:ptCount val="9"/>
                <c:pt idx="0">
                  <c:v>30</c:v>
                </c:pt>
                <c:pt idx="1">
                  <c:v>31</c:v>
                </c:pt>
                <c:pt idx="2">
                  <c:v>30</c:v>
                </c:pt>
                <c:pt idx="3">
                  <c:v>0</c:v>
                </c:pt>
                <c:pt idx="4">
                  <c:v>17.399999999999999</c:v>
                </c:pt>
                <c:pt idx="5">
                  <c:v>21</c:v>
                </c:pt>
                <c:pt idx="6">
                  <c:v>18.600000000000001</c:v>
                </c:pt>
                <c:pt idx="7">
                  <c:v>14</c:v>
                </c:pt>
                <c:pt idx="8">
                  <c:v>14.4</c:v>
                </c:pt>
              </c:numCache>
            </c:numRef>
          </c:val>
        </c:ser>
        <c:ser>
          <c:idx val="3"/>
          <c:order val="3"/>
          <c:tx>
            <c:strRef>
              <c:f>Sheet1!$F$5</c:f>
              <c:strCache>
                <c:ptCount val="1"/>
                <c:pt idx="0">
                  <c:v>S.aureus</c:v>
                </c:pt>
              </c:strCache>
            </c:strRef>
          </c:tx>
          <c:invertIfNegative val="0"/>
          <c:cat>
            <c:strRef>
              <c:f>Sheet1!$G$1:$O$1</c:f>
              <c:strCache>
                <c:ptCount val="9"/>
                <c:pt idx="0">
                  <c:v>Cip</c:v>
                </c:pt>
                <c:pt idx="1">
                  <c:v>Imp</c:v>
                </c:pt>
                <c:pt idx="2">
                  <c:v>Ak</c:v>
                </c:pt>
                <c:pt idx="3">
                  <c:v>Amp</c:v>
                </c:pt>
                <c:pt idx="4">
                  <c:v>PRL</c:v>
                </c:pt>
                <c:pt idx="5">
                  <c:v>CAZ</c:v>
                </c:pt>
                <c:pt idx="6">
                  <c:v>ATM </c:v>
                </c:pt>
                <c:pt idx="7">
                  <c:v>AMC</c:v>
                </c:pt>
                <c:pt idx="8">
                  <c:v>GM</c:v>
                </c:pt>
              </c:strCache>
            </c:strRef>
          </c:cat>
          <c:val>
            <c:numRef>
              <c:f>Sheet1!$G$5:$O$5</c:f>
              <c:numCache>
                <c:formatCode>General</c:formatCode>
                <c:ptCount val="9"/>
                <c:pt idx="0">
                  <c:v>26</c:v>
                </c:pt>
                <c:pt idx="1">
                  <c:v>32.5</c:v>
                </c:pt>
                <c:pt idx="2">
                  <c:v>30</c:v>
                </c:pt>
                <c:pt idx="3">
                  <c:v>0</c:v>
                </c:pt>
                <c:pt idx="4">
                  <c:v>0</c:v>
                </c:pt>
                <c:pt idx="5">
                  <c:v>18</c:v>
                </c:pt>
                <c:pt idx="6">
                  <c:v>18</c:v>
                </c:pt>
                <c:pt idx="7">
                  <c:v>14.3</c:v>
                </c:pt>
                <c:pt idx="8">
                  <c:v>13.8</c:v>
                </c:pt>
              </c:numCache>
            </c:numRef>
          </c:val>
        </c:ser>
        <c:dLbls>
          <c:showLegendKey val="0"/>
          <c:showVal val="0"/>
          <c:showCatName val="0"/>
          <c:showSerName val="0"/>
          <c:showPercent val="0"/>
          <c:showBubbleSize val="0"/>
        </c:dLbls>
        <c:gapWidth val="150"/>
        <c:axId val="28332800"/>
        <c:axId val="28334336"/>
      </c:barChart>
      <c:catAx>
        <c:axId val="28332800"/>
        <c:scaling>
          <c:orientation val="maxMin"/>
        </c:scaling>
        <c:delete val="0"/>
        <c:axPos val="b"/>
        <c:majorTickMark val="out"/>
        <c:minorTickMark val="none"/>
        <c:tickLblPos val="nextTo"/>
        <c:crossAx val="28334336"/>
        <c:crosses val="autoZero"/>
        <c:auto val="1"/>
        <c:lblAlgn val="ctr"/>
        <c:lblOffset val="100"/>
        <c:noMultiLvlLbl val="0"/>
      </c:catAx>
      <c:valAx>
        <c:axId val="28334336"/>
        <c:scaling>
          <c:orientation val="minMax"/>
        </c:scaling>
        <c:delete val="0"/>
        <c:axPos val="r"/>
        <c:majorGridlines/>
        <c:numFmt formatCode="General" sourceLinked="1"/>
        <c:majorTickMark val="out"/>
        <c:minorTickMark val="none"/>
        <c:tickLblPos val="nextTo"/>
        <c:crossAx val="28332800"/>
        <c:crosses val="autoZero"/>
        <c:crossBetween val="between"/>
      </c:valAx>
    </c:plotArea>
    <c:legend>
      <c:legendPos val="l"/>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10/24/2016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7924800" cy="4031873"/>
          </a:xfrm>
          <a:prstGeom prst="rect">
            <a:avLst/>
          </a:prstGeom>
        </p:spPr>
        <p:txBody>
          <a:bodyPr wrap="square">
            <a:spAutoFit/>
          </a:bodyPr>
          <a:lstStyle/>
          <a:p>
            <a:pPr algn="ctr" rtl="1">
              <a:lnSpc>
                <a:spcPct val="150000"/>
              </a:lnSpc>
            </a:pPr>
            <a:r>
              <a:rPr lang="ar-SA" sz="3200" b="1" dirty="0"/>
              <a:t>بِسْمِ اللهِ الرّحْمنِ الرَّحِيمِ</a:t>
            </a:r>
            <a:endParaRPr lang="en-US" sz="3200" b="1" dirty="0"/>
          </a:p>
          <a:p>
            <a:pPr algn="just" rtl="1">
              <a:lnSpc>
                <a:spcPct val="150000"/>
              </a:lnSpc>
            </a:pPr>
            <a:r>
              <a:rPr lang="ar-SA" sz="3200" b="1" dirty="0"/>
              <a:t>﴿ شَهِدَ اللَّهُ أَنَّهُ لَا إِلَهَ إِلَّا هُوَ وَالْمَلَائِكَةُ وَأُولُو الْعِلْمِ قَائِمًا بِالْقِسْطِ لَا إِلَهَ إِلَّا هُوَ الْعَزِيزُ الْحَكِيمُ ﴾ </a:t>
            </a:r>
            <a:endParaRPr lang="en-US" sz="3200" b="1" dirty="0"/>
          </a:p>
          <a:p>
            <a:pPr rtl="1"/>
            <a:r>
              <a:rPr lang="ar-SA" sz="3200" b="1" dirty="0"/>
              <a:t>                                                                                         صدق الله العظيم  </a:t>
            </a:r>
            <a:endParaRPr lang="en-US" sz="3200" b="1" dirty="0"/>
          </a:p>
        </p:txBody>
      </p:sp>
    </p:spTree>
    <p:extLst>
      <p:ext uri="{BB962C8B-B14F-4D97-AF65-F5344CB8AC3E}">
        <p14:creationId xmlns:p14="http://schemas.microsoft.com/office/powerpoint/2010/main" val="27439765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0"/>
            <a:ext cx="7696200" cy="4154984"/>
          </a:xfrm>
          <a:prstGeom prst="rect">
            <a:avLst/>
          </a:prstGeom>
        </p:spPr>
        <p:txBody>
          <a:bodyPr wrap="square">
            <a:spAutoFit/>
          </a:bodyPr>
          <a:lstStyle/>
          <a:p>
            <a:pPr lvl="0" algn="just" rtl="1"/>
            <a:r>
              <a:rPr lang="ar-IQ" sz="2200" b="1" dirty="0"/>
              <a:t>تشخيص العزلات البكتيرية</a:t>
            </a:r>
            <a:r>
              <a:rPr lang="ar-IQ" sz="2200" dirty="0"/>
              <a:t> </a:t>
            </a:r>
            <a:endParaRPr lang="en-US" sz="2200" dirty="0"/>
          </a:p>
          <a:p>
            <a:pPr algn="just" rtl="1"/>
            <a:r>
              <a:rPr lang="ar-IQ" sz="2200" dirty="0"/>
              <a:t>تم الاعتماد على التشخيص المجهري والصفات المزرعية والاختبارات الكيمو حيوية. </a:t>
            </a:r>
            <a:r>
              <a:rPr lang="ar-SA" sz="2200" dirty="0"/>
              <a:t>وإستعمل جهاز</a:t>
            </a:r>
            <a:r>
              <a:rPr lang="en-US" sz="2200" dirty="0"/>
              <a:t> VITEK2 </a:t>
            </a:r>
            <a:r>
              <a:rPr lang="ar-IQ" sz="2200" dirty="0"/>
              <a:t>لغرض التأكد من تشخيص البكتريا </a:t>
            </a:r>
            <a:r>
              <a:rPr lang="ar-SA" sz="2200" dirty="0"/>
              <a:t>بدرجة عالية جداً من الدقة , إذ يتضمن هذا الجهاز</a:t>
            </a:r>
            <a:r>
              <a:rPr lang="en-US" sz="2200" dirty="0"/>
              <a:t> 64 </a:t>
            </a:r>
            <a:r>
              <a:rPr lang="ar-SA" sz="2200" dirty="0"/>
              <a:t>إختباراً من الإختبارات الكيموحيوية</a:t>
            </a:r>
            <a:r>
              <a:rPr lang="ar-IQ" sz="2200" dirty="0"/>
              <a:t>.</a:t>
            </a:r>
            <a:endParaRPr lang="en-US" sz="2200" dirty="0"/>
          </a:p>
          <a:p>
            <a:pPr algn="just" rtl="1"/>
            <a:r>
              <a:rPr lang="ar-IQ" sz="2200" dirty="0"/>
              <a:t> </a:t>
            </a:r>
            <a:endParaRPr lang="en-US" sz="2200" dirty="0"/>
          </a:p>
          <a:p>
            <a:pPr algn="just" rtl="1"/>
            <a:r>
              <a:rPr lang="ar-IQ" sz="2200" b="1" dirty="0"/>
              <a:t>المحور الثاني</a:t>
            </a:r>
            <a:r>
              <a:rPr lang="ar-IQ" sz="2200" dirty="0"/>
              <a:t> :- التحري عن اهم عوامل الضراوة التي تمتلكها الانواع البكتيرية قيد الدراسة المتضمنة التحري عن انتاج الانزيم الحال (الهيمولايسين) , الغشاء الحيوي , وظاهرة الانثيال , والتحري عن قابلية العزلات على انتاج انزيمات البيتالاكتاميز وانزيمات البيتالاكتاميز واسعة الطيف واجراء فحص الحساسية للمضادات الحياتية </a:t>
            </a:r>
            <a:endParaRPr lang="en-US" sz="2200" dirty="0"/>
          </a:p>
        </p:txBody>
      </p:sp>
    </p:spTree>
    <p:extLst>
      <p:ext uri="{BB962C8B-B14F-4D97-AF65-F5344CB8AC3E}">
        <p14:creationId xmlns:p14="http://schemas.microsoft.com/office/powerpoint/2010/main" val="2605086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51344"/>
            <a:ext cx="8077200" cy="4832092"/>
          </a:xfrm>
          <a:prstGeom prst="rect">
            <a:avLst/>
          </a:prstGeom>
        </p:spPr>
        <p:txBody>
          <a:bodyPr wrap="square">
            <a:spAutoFit/>
          </a:bodyPr>
          <a:lstStyle/>
          <a:p>
            <a:pPr algn="just" rtl="1"/>
            <a:r>
              <a:rPr lang="ar-IQ" sz="2200" b="1" dirty="0"/>
              <a:t>المحور الثالث </a:t>
            </a:r>
            <a:r>
              <a:rPr lang="ar-IQ" sz="2200" dirty="0"/>
              <a:t>:- </a:t>
            </a:r>
            <a:r>
              <a:rPr lang="ar-SA" sz="2200" b="1" dirty="0"/>
              <a:t>جمع العينات النباتية وتحضير المستخلصات النباتية</a:t>
            </a:r>
            <a:endParaRPr lang="en-US" sz="2200" b="1" dirty="0"/>
          </a:p>
          <a:p>
            <a:pPr algn="just" rtl="1"/>
            <a:r>
              <a:rPr lang="ar-SA" sz="2200" dirty="0"/>
              <a:t>    تم جمع العينات النباتيه المستخدمة في الدراسة من الاسواق المحلية وهي (البابونج , الحلبة) , غسلت العينات النباتية بشكل جيد لتنظيفها من الشوائب وجففت بصورة طبيعية بدرجة حرارة الغرفة , ثم طحنت بالطاحونه الكهربائية للحصول على مسحوق ناعم , ومن ثم تم تحضير المستخلصات النباتية المائية والكحولية وحفظت بالثلاجة بدرجة حرارة 4 مْ لحين الاستخدام.</a:t>
            </a:r>
            <a:endParaRPr lang="en-US" sz="2200" dirty="0"/>
          </a:p>
          <a:p>
            <a:pPr algn="just" rtl="1"/>
            <a:r>
              <a:rPr lang="ar-SA" sz="2200" dirty="0"/>
              <a:t> </a:t>
            </a:r>
            <a:endParaRPr lang="en-US" sz="2200" dirty="0"/>
          </a:p>
          <a:p>
            <a:pPr algn="just" rtl="1"/>
            <a:r>
              <a:rPr lang="ar-SA" sz="2200" dirty="0"/>
              <a:t> </a:t>
            </a:r>
            <a:r>
              <a:rPr lang="ar-SA" sz="2200" b="1" dirty="0"/>
              <a:t>المحور الرابع :- </a:t>
            </a:r>
            <a:r>
              <a:rPr lang="ar-IQ" sz="2200" b="1" dirty="0"/>
              <a:t>الكشوفات النوعية والكمية للمواد الفعّالة لنباتي البابونج والحلبة </a:t>
            </a:r>
            <a:endParaRPr lang="en-US" sz="2200" b="1" dirty="0"/>
          </a:p>
          <a:p>
            <a:pPr algn="just" rtl="1"/>
            <a:r>
              <a:rPr lang="ar-IQ" sz="2200" dirty="0"/>
              <a:t>    تم الكشف عن المواد الفعالة لكلا النباتين باستخدام الكواشف الكيميائية , اضافة الى معرفة كمية كل مادة فعالة موجودة في المستخلصات النباتية المائية والكحولية لنباتي البابونج والحلبة.</a:t>
            </a:r>
            <a:endParaRPr lang="en-US" sz="2200" dirty="0"/>
          </a:p>
        </p:txBody>
      </p:sp>
    </p:spTree>
    <p:extLst>
      <p:ext uri="{BB962C8B-B14F-4D97-AF65-F5344CB8AC3E}">
        <p14:creationId xmlns:p14="http://schemas.microsoft.com/office/powerpoint/2010/main" val="89594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95400"/>
            <a:ext cx="7315200" cy="3139321"/>
          </a:xfrm>
          <a:prstGeom prst="rect">
            <a:avLst/>
          </a:prstGeom>
        </p:spPr>
        <p:txBody>
          <a:bodyPr wrap="square">
            <a:spAutoFit/>
          </a:bodyPr>
          <a:lstStyle/>
          <a:p>
            <a:pPr algn="just" rtl="1"/>
            <a:r>
              <a:rPr lang="ar-IQ" sz="2200" b="1" dirty="0"/>
              <a:t>المحور الخامس</a:t>
            </a:r>
            <a:r>
              <a:rPr lang="ar-SA" sz="2200" dirty="0"/>
              <a:t> :- اختبار الفعالية التثبيطة للمستخلصات النباتية المائية والكحولية للبابونج والحلبة تجاه الانواع البكتيرية المعزولة , وحللت النتائج احصائيا باستخدام البرنامج الاحصائي </a:t>
            </a:r>
            <a:r>
              <a:rPr lang="en-US" sz="2200" dirty="0"/>
              <a:t>SPSS)</a:t>
            </a:r>
            <a:r>
              <a:rPr lang="ar-IQ" sz="2200" dirty="0"/>
              <a:t>). </a:t>
            </a:r>
            <a:r>
              <a:rPr lang="ar-SA" sz="2200" dirty="0"/>
              <a:t>حيث </a:t>
            </a:r>
            <a:r>
              <a:rPr lang="ar-IQ" sz="2200" dirty="0"/>
              <a:t>نفذت التجربة باستخدام ثلاث عوامل الأول هو مصدر المستخلص ( البابونج والحلبة ) والثاني هو تركيز المستخلص ( </a:t>
            </a:r>
            <a:r>
              <a:rPr lang="en-US" sz="2200" dirty="0"/>
              <a:t>25 ,50 ,75 ,100</a:t>
            </a:r>
            <a:r>
              <a:rPr lang="ar-IQ" sz="2200" dirty="0"/>
              <a:t>) ملغم .مل</a:t>
            </a:r>
            <a:r>
              <a:rPr lang="en-US" sz="2200" baseline="30000" dirty="0"/>
              <a:t>1-</a:t>
            </a:r>
            <a:r>
              <a:rPr lang="ar-IQ" sz="2200" dirty="0"/>
              <a:t> والعامل الثالث هو طريقة الاستخلاص ( ماء بارد , ماء حار , كحول ) , وبأستخدام اختبار اقل فرق معنوي </a:t>
            </a:r>
            <a:r>
              <a:rPr lang="en-US" sz="2200" dirty="0"/>
              <a:t>L.S.D</a:t>
            </a:r>
            <a:r>
              <a:rPr lang="ar-IQ" sz="2200" dirty="0"/>
              <a:t> عند مستوى احتمالية </a:t>
            </a:r>
            <a:r>
              <a:rPr lang="en-US" sz="2200" dirty="0"/>
              <a:t>0.05</a:t>
            </a:r>
            <a:r>
              <a:rPr lang="ar-IQ" sz="2200" dirty="0"/>
              <a:t> للمقارنة بين المتوسطات </a:t>
            </a:r>
            <a:r>
              <a:rPr lang="ar-SA" sz="2200" dirty="0"/>
              <a:t>.</a:t>
            </a:r>
            <a:endParaRPr lang="en-US" sz="2200" dirty="0"/>
          </a:p>
        </p:txBody>
      </p:sp>
    </p:spTree>
    <p:extLst>
      <p:ext uri="{BB962C8B-B14F-4D97-AF65-F5344CB8AC3E}">
        <p14:creationId xmlns:p14="http://schemas.microsoft.com/office/powerpoint/2010/main" val="3630651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514600"/>
            <a:ext cx="7224487" cy="156966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rtl="1"/>
            <a:r>
              <a:rPr lang="ar-IQ" sz="9600" b="1" dirty="0">
                <a:latin typeface="Andalus" pitchFamily="18" charset="-78"/>
                <a:cs typeface="Andalus" pitchFamily="18" charset="-78"/>
              </a:rPr>
              <a:t>النتائج والمناقشة</a:t>
            </a:r>
            <a:endParaRPr lang="en-US" sz="9600" dirty="0">
              <a:latin typeface="Andalus" pitchFamily="18" charset="-78"/>
              <a:cs typeface="Andalus" pitchFamily="18" charset="-78"/>
            </a:endParaRPr>
          </a:p>
        </p:txBody>
      </p:sp>
    </p:spTree>
    <p:extLst>
      <p:ext uri="{BB962C8B-B14F-4D97-AF65-F5344CB8AC3E}">
        <p14:creationId xmlns:p14="http://schemas.microsoft.com/office/powerpoint/2010/main" val="1567261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838200"/>
            <a:ext cx="8153400" cy="1323439"/>
          </a:xfrm>
          <a:prstGeom prst="rect">
            <a:avLst/>
          </a:prstGeom>
        </p:spPr>
        <p:txBody>
          <a:bodyPr wrap="square">
            <a:spAutoFit/>
          </a:bodyPr>
          <a:lstStyle/>
          <a:p>
            <a:pPr algn="just" rtl="1"/>
            <a:r>
              <a:rPr lang="ar-SA" sz="2000" dirty="0"/>
              <a:t>اظهرت النتائج ان 249 عينة اظهرت نموا ايجابيا للزرع البكتيري من مجموع 300 عينة , كانت اعلى نسبة في مسحات الاذن اذ بلغت 27 % واقلها في عينات البراز حيث كانت 11% وكما مبين في جدول (1</a:t>
            </a:r>
            <a:r>
              <a:rPr lang="ar-SA" sz="2000" dirty="0" smtClean="0"/>
              <a:t>)</a:t>
            </a:r>
          </a:p>
          <a:p>
            <a:pPr algn="just" rtl="1"/>
            <a:endParaRPr lang="en-US" sz="20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981200"/>
            <a:ext cx="8458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821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686800" cy="1015663"/>
          </a:xfrm>
          <a:prstGeom prst="rect">
            <a:avLst/>
          </a:prstGeom>
        </p:spPr>
        <p:txBody>
          <a:bodyPr wrap="square">
            <a:spAutoFit/>
          </a:bodyPr>
          <a:lstStyle/>
          <a:p>
            <a:pPr algn="just" rtl="1"/>
            <a:r>
              <a:rPr lang="ar-SA" sz="2000" dirty="0"/>
              <a:t>وبعد التشخيص الزرعي والمجهري واجراء الاختبارات الكيمو حيويه والتأكيد بجهاز الفايتك تم تشخيص 52  عزلة للانواع البكتيرية وكما في جدول (2</a:t>
            </a:r>
            <a:r>
              <a:rPr lang="ar-SA" sz="2000" dirty="0" smtClean="0"/>
              <a:t>)</a:t>
            </a:r>
          </a:p>
          <a:p>
            <a:pPr algn="just" rtl="1"/>
            <a:endParaRPr lang="en-US" sz="20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472863"/>
            <a:ext cx="8686800" cy="469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5795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286" y="457200"/>
            <a:ext cx="8382000" cy="1938992"/>
          </a:xfrm>
          <a:prstGeom prst="rect">
            <a:avLst/>
          </a:prstGeom>
        </p:spPr>
        <p:txBody>
          <a:bodyPr wrap="square">
            <a:spAutoFit/>
          </a:bodyPr>
          <a:lstStyle/>
          <a:p>
            <a:pPr algn="just" rtl="1"/>
            <a:r>
              <a:rPr lang="ar-SA" sz="2000" b="1" dirty="0"/>
              <a:t>التحري عن اهم عوامل الضراوة للانواع البكتيرية  </a:t>
            </a:r>
            <a:endParaRPr lang="en-US" sz="2000" dirty="0"/>
          </a:p>
          <a:p>
            <a:pPr algn="just" rtl="1"/>
            <a:r>
              <a:rPr lang="ar-SA" sz="2000" b="1" dirty="0"/>
              <a:t>1-الانزيم الحال (الهيمولايسين) </a:t>
            </a:r>
            <a:endParaRPr lang="ar-SA" sz="2000" b="1" dirty="0" smtClean="0"/>
          </a:p>
          <a:p>
            <a:pPr algn="just" rtl="1"/>
            <a:endParaRPr lang="en-US" sz="2000" dirty="0"/>
          </a:p>
          <a:p>
            <a:pPr algn="just" rtl="1"/>
            <a:r>
              <a:rPr lang="ar-SA" sz="2000" b="1" dirty="0"/>
              <a:t>جدول (3) </a:t>
            </a:r>
            <a:r>
              <a:rPr lang="ar-SA" sz="2000" b="1" dirty="0" smtClean="0"/>
              <a:t>يبين أعداد </a:t>
            </a:r>
            <a:r>
              <a:rPr lang="ar-SA" sz="2000" b="1" dirty="0"/>
              <a:t>العزلات المنتجة للهيمولايسين ونسبها المئوية للعزلات البكتيرية قيد </a:t>
            </a:r>
            <a:r>
              <a:rPr lang="ar-SA" sz="2000" b="1" dirty="0" smtClean="0"/>
              <a:t>الدراسة</a:t>
            </a:r>
          </a:p>
          <a:p>
            <a:pPr algn="just" rtl="1"/>
            <a:endParaRPr lang="en-US" sz="200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198688"/>
            <a:ext cx="8686800" cy="374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273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620000" cy="3785652"/>
          </a:xfrm>
          <a:prstGeom prst="rect">
            <a:avLst/>
          </a:prstGeom>
        </p:spPr>
        <p:txBody>
          <a:bodyPr wrap="square">
            <a:spAutoFit/>
          </a:bodyPr>
          <a:lstStyle/>
          <a:p>
            <a:pPr algn="just" rtl="1"/>
            <a:r>
              <a:rPr lang="ar-SA" sz="2000" b="1" dirty="0" smtClean="0"/>
              <a:t>2- </a:t>
            </a:r>
            <a:r>
              <a:rPr lang="ar-SA" sz="2000" b="1" dirty="0"/>
              <a:t>الحركة التموجية (الانثيال) </a:t>
            </a:r>
            <a:r>
              <a:rPr lang="ar-SA" sz="2000" dirty="0"/>
              <a:t>: اظهرت النتائج ان جميع عزلات بكتريا </a:t>
            </a:r>
            <a:r>
              <a:rPr lang="en-US" sz="2000" i="1" dirty="0" err="1"/>
              <a:t>P.mirabilis</a:t>
            </a:r>
            <a:r>
              <a:rPr lang="ar-SA" sz="2000" dirty="0"/>
              <a:t>  </a:t>
            </a:r>
            <a:r>
              <a:rPr lang="ar-IQ" sz="2000" dirty="0"/>
              <a:t>قادرة على احداث الحركة التموجية عند نموها على وسط </a:t>
            </a:r>
            <a:r>
              <a:rPr lang="en-US" sz="2000" dirty="0"/>
              <a:t>Blood agar</a:t>
            </a:r>
            <a:r>
              <a:rPr lang="ar-IQ" sz="2000" dirty="0"/>
              <a:t> بشكل مستعمرات ذات لون أبيض الى كريمي شفاف مكونة حلقات متحدة المركز ومتجة نحو حافة الطبق</a:t>
            </a:r>
            <a:r>
              <a:rPr lang="ar-SA" sz="2000" dirty="0"/>
              <a:t> وبنسبة 100</a:t>
            </a:r>
            <a:r>
              <a:rPr lang="ar-SA" sz="2000" dirty="0" smtClean="0"/>
              <a:t>%.</a:t>
            </a:r>
          </a:p>
          <a:p>
            <a:pPr algn="just" rtl="1"/>
            <a:endParaRPr lang="ar-SA" sz="2000" dirty="0" smtClean="0"/>
          </a:p>
          <a:p>
            <a:pPr algn="just" rtl="1"/>
            <a:r>
              <a:rPr lang="ar-SA" sz="2000" b="1" dirty="0" smtClean="0"/>
              <a:t>3- </a:t>
            </a:r>
            <a:r>
              <a:rPr lang="ar-IQ" sz="2000" b="1" dirty="0"/>
              <a:t>الغشاء الحيوي </a:t>
            </a:r>
            <a:r>
              <a:rPr lang="en-US" sz="2000" b="1" dirty="0"/>
              <a:t>Biofilm    </a:t>
            </a:r>
            <a:r>
              <a:rPr lang="ar-SA" sz="2000" dirty="0"/>
              <a:t> : اظهرت النتائج الى قدرة العزلات على انتاج الغشاء الحيوي بطريقة احمر الكونغو وكما مبين في </a:t>
            </a:r>
            <a:r>
              <a:rPr lang="ar-SA" sz="2000" dirty="0" smtClean="0"/>
              <a:t>جدول (4) </a:t>
            </a:r>
            <a:r>
              <a:rPr lang="ar-SA" sz="2000" dirty="0"/>
              <a:t>الاتي </a:t>
            </a:r>
            <a:r>
              <a:rPr lang="ar-SA" sz="2000" dirty="0" smtClean="0"/>
              <a:t>:-</a:t>
            </a:r>
          </a:p>
          <a:p>
            <a:pPr algn="just" rtl="1"/>
            <a:endParaRPr lang="ar-SA" sz="2000" dirty="0"/>
          </a:p>
          <a:p>
            <a:pPr algn="just" rtl="1"/>
            <a:endParaRPr lang="ar-SA" sz="2000" dirty="0" smtClean="0"/>
          </a:p>
          <a:p>
            <a:pPr algn="just" rtl="1"/>
            <a:endParaRPr lang="en-US" sz="2000" dirty="0"/>
          </a:p>
          <a:p>
            <a:pPr algn="just" rtl="1"/>
            <a:endParaRPr lang="en-US" sz="2000"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0"/>
            <a:ext cx="84582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1977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457" y="685800"/>
            <a:ext cx="8153400" cy="1754326"/>
          </a:xfrm>
          <a:prstGeom prst="rect">
            <a:avLst/>
          </a:prstGeom>
        </p:spPr>
        <p:txBody>
          <a:bodyPr wrap="square">
            <a:spAutoFit/>
          </a:bodyPr>
          <a:lstStyle/>
          <a:p>
            <a:pPr lvl="0" algn="just" rtl="1"/>
            <a:r>
              <a:rPr lang="ar-IQ" b="1" dirty="0"/>
              <a:t>4</a:t>
            </a:r>
            <a:r>
              <a:rPr lang="ar-IQ" b="1" dirty="0" smtClean="0"/>
              <a:t>-انتاج </a:t>
            </a:r>
            <a:r>
              <a:rPr lang="ar-IQ" b="1" dirty="0"/>
              <a:t>انزيمات البيتالاكتاميز</a:t>
            </a:r>
            <a:r>
              <a:rPr lang="ar-IQ" dirty="0"/>
              <a:t> </a:t>
            </a:r>
            <a:endParaRPr lang="en-US" dirty="0"/>
          </a:p>
          <a:p>
            <a:pPr algn="just" rtl="1"/>
            <a:r>
              <a:rPr lang="ar-SA" dirty="0"/>
              <a:t>بأستخدم طريقة اليود السريعة  تم اختبار قابلية العزلات على انتاج انزيمات البيتالاكتاميز وكما مبين في جدول (5) الاتي </a:t>
            </a:r>
            <a:r>
              <a:rPr lang="ar-SA" dirty="0" smtClean="0"/>
              <a:t>:-</a:t>
            </a:r>
          </a:p>
          <a:p>
            <a:pPr algn="just" rtl="1"/>
            <a:endParaRPr lang="en-US" dirty="0"/>
          </a:p>
          <a:p>
            <a:pPr algn="just" rtl="1"/>
            <a:r>
              <a:rPr lang="ar-IQ" b="1" dirty="0"/>
              <a:t>جدول (5) اعداد العزلات المنتجة لانزيمات البيتالاكتاميز ونسبها </a:t>
            </a:r>
            <a:r>
              <a:rPr lang="ar-IQ" b="1" dirty="0" smtClean="0"/>
              <a:t>المئوية</a:t>
            </a:r>
          </a:p>
          <a:p>
            <a:pPr algn="just" rtl="1"/>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57" y="2346324"/>
            <a:ext cx="7993743" cy="405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7673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43" y="457200"/>
            <a:ext cx="8686800" cy="2308324"/>
          </a:xfrm>
          <a:prstGeom prst="rect">
            <a:avLst/>
          </a:prstGeom>
        </p:spPr>
        <p:txBody>
          <a:bodyPr wrap="square">
            <a:spAutoFit/>
          </a:bodyPr>
          <a:lstStyle/>
          <a:p>
            <a:pPr lvl="0" algn="just" rtl="1"/>
            <a:r>
              <a:rPr lang="ar-SA" b="1" dirty="0" smtClean="0"/>
              <a:t>5-انتاج </a:t>
            </a:r>
            <a:r>
              <a:rPr lang="ar-SA" b="1" dirty="0"/>
              <a:t>انزيمات البيتالاكتاميز الواسعة الطيف </a:t>
            </a:r>
            <a:endParaRPr lang="en-US" dirty="0"/>
          </a:p>
          <a:p>
            <a:pPr algn="just" rtl="1"/>
            <a:r>
              <a:rPr lang="ar-IQ" dirty="0"/>
              <a:t>استخدمت طريقة الأقراص المتأخمة المحورة </a:t>
            </a:r>
            <a:r>
              <a:rPr lang="en-US" dirty="0"/>
              <a:t>Disc approximation  </a:t>
            </a:r>
            <a:r>
              <a:rPr lang="ar-IQ" dirty="0"/>
              <a:t>للتحري عن انزيمات البيتالاكتاميز واسعة الطيف , وهي من الطرق السهلة والدقيقة , إذ تعد النتيجة موجبة عند حدوث اتساع في منطقة التثبيط بين القرص المركزي الحاوي على خليط من كل </a:t>
            </a:r>
            <a:r>
              <a:rPr lang="en-US" dirty="0" err="1"/>
              <a:t>Clavulanic</a:t>
            </a:r>
            <a:r>
              <a:rPr lang="en-US" dirty="0"/>
              <a:t> acid</a:t>
            </a:r>
            <a:r>
              <a:rPr lang="ar-IQ" dirty="0"/>
              <a:t> \ </a:t>
            </a:r>
            <a:r>
              <a:rPr lang="en-US" dirty="0"/>
              <a:t>Amoxicillin </a:t>
            </a:r>
            <a:r>
              <a:rPr lang="ar-IQ" dirty="0"/>
              <a:t> مع واحد او اكثر من المضادات الأخرى أمثال ( </a:t>
            </a:r>
            <a:r>
              <a:rPr lang="en-US" dirty="0" err="1"/>
              <a:t>Aztreonam</a:t>
            </a:r>
            <a:r>
              <a:rPr lang="en-US" dirty="0"/>
              <a:t> , </a:t>
            </a:r>
            <a:r>
              <a:rPr lang="en-US" dirty="0" err="1"/>
              <a:t>Ceftazidime</a:t>
            </a:r>
            <a:r>
              <a:rPr lang="en-US" dirty="0"/>
              <a:t> , </a:t>
            </a:r>
            <a:r>
              <a:rPr lang="en-US" dirty="0" err="1"/>
              <a:t>Cefotaxime</a:t>
            </a:r>
            <a:r>
              <a:rPr lang="ar-IQ" dirty="0"/>
              <a:t> )</a:t>
            </a:r>
            <a:r>
              <a:rPr lang="ar-SA" dirty="0"/>
              <a:t> </a:t>
            </a:r>
          </a:p>
          <a:p>
            <a:pPr algn="just" rtl="1"/>
            <a:endParaRPr lang="ar-SA" dirty="0" smtClean="0"/>
          </a:p>
          <a:p>
            <a:pPr algn="just" rtl="1"/>
            <a:endParaRPr 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0"/>
            <a:ext cx="852714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0329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7924800" cy="4524315"/>
          </a:xfrm>
          <a:prstGeom prst="rect">
            <a:avLst/>
          </a:prstGeom>
        </p:spPr>
        <p:txBody>
          <a:bodyPr wrap="square">
            <a:spAutoFit/>
          </a:bodyPr>
          <a:lstStyle/>
          <a:p>
            <a:pPr algn="ctr" rtl="1"/>
            <a:r>
              <a:rPr lang="ar-IQ" sz="3200" b="1" dirty="0"/>
              <a:t>دراسة تأثير المستخلصات المائية والكحولية لنباتي البابونج والحلبة على بعض الجراثيم المعزولة من حالات مرضية مختلفة </a:t>
            </a:r>
            <a:endParaRPr lang="en-US" sz="3200" dirty="0"/>
          </a:p>
          <a:p>
            <a:pPr algn="ctr" rtl="1"/>
            <a:r>
              <a:rPr lang="ar-SA" sz="3200" dirty="0"/>
              <a:t> </a:t>
            </a:r>
            <a:endParaRPr lang="en-US" sz="3200" dirty="0"/>
          </a:p>
          <a:p>
            <a:pPr algn="ctr" rtl="1"/>
            <a:r>
              <a:rPr lang="en-US" sz="3200" b="1" dirty="0">
                <a:latin typeface="Times New Roman" pitchFamily="18" charset="0"/>
                <a:cs typeface="Times New Roman" pitchFamily="18" charset="0"/>
              </a:rPr>
              <a:t>Study the effect of aqueous and alcoholic extracts for </a:t>
            </a:r>
            <a:r>
              <a:rPr lang="en-US" sz="3200" b="1" i="1" dirty="0" err="1">
                <a:latin typeface="Times New Roman" pitchFamily="18" charset="0"/>
                <a:cs typeface="Times New Roman" pitchFamily="18" charset="0"/>
              </a:rPr>
              <a:t>Matricaria</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recutita</a:t>
            </a:r>
            <a:r>
              <a:rPr lang="en-US" sz="3200" b="1" i="1" dirty="0">
                <a:latin typeface="Times New Roman" pitchFamily="18" charset="0"/>
                <a:cs typeface="Times New Roman" pitchFamily="18" charset="0"/>
              </a:rPr>
              <a:t> </a:t>
            </a:r>
            <a:r>
              <a:rPr lang="en-US" sz="3200" b="1" dirty="0">
                <a:latin typeface="Times New Roman" pitchFamily="18" charset="0"/>
                <a:cs typeface="Times New Roman" pitchFamily="18" charset="0"/>
              </a:rPr>
              <a:t>and </a:t>
            </a:r>
            <a:r>
              <a:rPr lang="en-US" sz="3200" b="1" i="1" dirty="0" err="1">
                <a:latin typeface="Times New Roman" pitchFamily="18" charset="0"/>
                <a:cs typeface="Times New Roman" pitchFamily="18" charset="0"/>
              </a:rPr>
              <a:t>Trigonella</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foenum-graecum</a:t>
            </a:r>
            <a:r>
              <a:rPr lang="en-US" sz="3200" b="1" dirty="0">
                <a:latin typeface="Times New Roman" pitchFamily="18" charset="0"/>
                <a:cs typeface="Times New Roman" pitchFamily="18" charset="0"/>
              </a:rPr>
              <a:t> on some Bacteria isolated from different cases</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063205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971" y="630819"/>
            <a:ext cx="8382000" cy="2246769"/>
          </a:xfrm>
          <a:prstGeom prst="rect">
            <a:avLst/>
          </a:prstGeom>
        </p:spPr>
        <p:txBody>
          <a:bodyPr wrap="square">
            <a:spAutoFit/>
          </a:bodyPr>
          <a:lstStyle/>
          <a:p>
            <a:pPr algn="just" rtl="1"/>
            <a:r>
              <a:rPr lang="ar-IQ" sz="2000" b="1" dirty="0" smtClean="0"/>
              <a:t>اختبار فحص الحساسية لمضادات الحياة</a:t>
            </a:r>
          </a:p>
          <a:p>
            <a:pPr algn="just" rtl="1"/>
            <a:r>
              <a:rPr lang="ar-IQ" sz="2000" dirty="0" smtClean="0"/>
              <a:t> أُجري </a:t>
            </a:r>
            <a:r>
              <a:rPr lang="ar-IQ" sz="2000" dirty="0"/>
              <a:t>هذا الاختبار </a:t>
            </a:r>
            <a:r>
              <a:rPr lang="ar-IQ" sz="2000" dirty="0" smtClean="0"/>
              <a:t>لجميع </a:t>
            </a:r>
            <a:r>
              <a:rPr lang="ar-IQ" sz="2000" dirty="0"/>
              <a:t>عزلات الأنواع البكتيرية قيد الدراسة </a:t>
            </a:r>
            <a:r>
              <a:rPr lang="ar-IQ" sz="2000" dirty="0" smtClean="0"/>
              <a:t>ل9 انواع </a:t>
            </a:r>
            <a:r>
              <a:rPr lang="ar-IQ" sz="2000" dirty="0"/>
              <a:t>من المضادات </a:t>
            </a:r>
            <a:r>
              <a:rPr lang="ar-IQ" sz="2000" dirty="0" smtClean="0"/>
              <a:t>الحياتية الشائعة </a:t>
            </a:r>
            <a:r>
              <a:rPr lang="ar-IQ" sz="2000" dirty="0"/>
              <a:t>والمتضمنة ( </a:t>
            </a:r>
            <a:r>
              <a:rPr lang="en-US" sz="2000" dirty="0" err="1"/>
              <a:t>Imipenem</a:t>
            </a:r>
            <a:r>
              <a:rPr lang="en-US" sz="2000" dirty="0"/>
              <a:t> , </a:t>
            </a:r>
            <a:r>
              <a:rPr lang="en-US" sz="2000" dirty="0" err="1"/>
              <a:t>Aztreonam</a:t>
            </a:r>
            <a:r>
              <a:rPr lang="en-US" sz="2000" dirty="0"/>
              <a:t> , Augmentin , </a:t>
            </a:r>
            <a:r>
              <a:rPr lang="en-US" sz="2000" dirty="0" err="1"/>
              <a:t>Ceftazidim</a:t>
            </a:r>
            <a:r>
              <a:rPr lang="en-US" sz="2000" dirty="0"/>
              <a:t> , </a:t>
            </a:r>
            <a:r>
              <a:rPr lang="en-US" sz="2000" dirty="0" err="1"/>
              <a:t>Piperacillin</a:t>
            </a:r>
            <a:r>
              <a:rPr lang="en-US" sz="2000" dirty="0"/>
              <a:t> , </a:t>
            </a:r>
            <a:r>
              <a:rPr lang="en-US" sz="2000" dirty="0" err="1"/>
              <a:t>Amikacin</a:t>
            </a:r>
            <a:r>
              <a:rPr lang="en-US" sz="2000" dirty="0"/>
              <a:t> , Ampicillin , </a:t>
            </a:r>
            <a:r>
              <a:rPr lang="en-US" sz="2000" dirty="0" err="1"/>
              <a:t>Ciprofloxacine</a:t>
            </a:r>
            <a:r>
              <a:rPr lang="en-US" sz="2000" dirty="0"/>
              <a:t> , Gentamicin , </a:t>
            </a:r>
            <a:r>
              <a:rPr lang="ar-IQ" sz="2000" dirty="0"/>
              <a:t>) واعتمد قياس قطر منطقة التثبيط حول قرص مضاد الحياة </a:t>
            </a:r>
            <a:endParaRPr lang="ar-IQ" sz="2000" dirty="0" smtClean="0"/>
          </a:p>
          <a:p>
            <a:pPr algn="just" rtl="1"/>
            <a:endParaRPr lang="ar-IQ" sz="2000" dirty="0"/>
          </a:p>
          <a:p>
            <a:pPr algn="just" rtl="1"/>
            <a:endParaRPr lang="en-US" sz="2000" dirty="0"/>
          </a:p>
        </p:txBody>
      </p:sp>
      <p:graphicFrame>
        <p:nvGraphicFramePr>
          <p:cNvPr id="4" name="Chart 3"/>
          <p:cNvGraphicFramePr/>
          <p:nvPr>
            <p:extLst>
              <p:ext uri="{D42A27DB-BD31-4B8C-83A1-F6EECF244321}">
                <p14:modId xmlns:p14="http://schemas.microsoft.com/office/powerpoint/2010/main" val="2347288992"/>
              </p:ext>
            </p:extLst>
          </p:nvPr>
        </p:nvGraphicFramePr>
        <p:xfrm>
          <a:off x="762001" y="2537154"/>
          <a:ext cx="7844970" cy="36350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83684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171" y="838200"/>
            <a:ext cx="7924800" cy="2123658"/>
          </a:xfrm>
          <a:prstGeom prst="rect">
            <a:avLst/>
          </a:prstGeom>
        </p:spPr>
        <p:txBody>
          <a:bodyPr wrap="square">
            <a:spAutoFit/>
          </a:bodyPr>
          <a:lstStyle/>
          <a:p>
            <a:pPr algn="just" rtl="1"/>
            <a:r>
              <a:rPr lang="ar-IQ" sz="2200" b="1" dirty="0"/>
              <a:t>الكشف الكيميائي العام للمستخلصات النباتية قيد الدراسة</a:t>
            </a:r>
            <a:endParaRPr lang="en-US" sz="2200" dirty="0"/>
          </a:p>
          <a:p>
            <a:pPr algn="just" rtl="1"/>
            <a:r>
              <a:rPr lang="en-US" sz="2200" b="1" dirty="0"/>
              <a:t>1</a:t>
            </a:r>
            <a:r>
              <a:rPr lang="ar-IQ" sz="2200" b="1" dirty="0"/>
              <a:t>-الكشوفات النوعية للمركبات الفعالة الموجودة في المستخلصات النباتية للبابونج والحلبة</a:t>
            </a:r>
            <a:endParaRPr lang="en-US" sz="2200" dirty="0"/>
          </a:p>
          <a:p>
            <a:pPr algn="just" rtl="1"/>
            <a:r>
              <a:rPr lang="ar-IQ" sz="2200" b="1" dirty="0"/>
              <a:t> </a:t>
            </a:r>
            <a:r>
              <a:rPr lang="ar-SA" sz="2200" dirty="0"/>
              <a:t>تم الكشف عن المركبات الفعالة الموجودة في المستخلصات النباتية للبابونج والحلبة باستخدام الكواشف الكيميائية المختلفة , وكما موضح في </a:t>
            </a:r>
            <a:r>
              <a:rPr lang="ar-SA" sz="2200" dirty="0" smtClean="0"/>
              <a:t>جدول(7) </a:t>
            </a:r>
            <a:r>
              <a:rPr lang="ar-SA" sz="2200" dirty="0"/>
              <a:t>الاتي:-</a:t>
            </a:r>
            <a:endParaRPr lang="en-US" sz="2200" dirty="0"/>
          </a:p>
        </p:txBody>
      </p:sp>
    </p:spTree>
    <p:extLst>
      <p:ext uri="{BB962C8B-B14F-4D97-AF65-F5344CB8AC3E}">
        <p14:creationId xmlns:p14="http://schemas.microsoft.com/office/powerpoint/2010/main" val="3649923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74054786"/>
              </p:ext>
            </p:extLst>
          </p:nvPr>
        </p:nvGraphicFramePr>
        <p:xfrm>
          <a:off x="914399" y="457200"/>
          <a:ext cx="7772401" cy="5645912"/>
        </p:xfrm>
        <a:graphic>
          <a:graphicData uri="http://schemas.openxmlformats.org/drawingml/2006/table">
            <a:tbl>
              <a:tblPr rtl="1" firstRow="1" firstCol="1" bandRow="1">
                <a:tableStyleId>{5C22544A-7EE6-4342-B048-85BDC9FD1C3A}</a:tableStyleId>
              </a:tblPr>
              <a:tblGrid>
                <a:gridCol w="1408857"/>
                <a:gridCol w="1060591"/>
                <a:gridCol w="1060591"/>
                <a:gridCol w="1060591"/>
                <a:gridCol w="1059759"/>
                <a:gridCol w="1060591"/>
                <a:gridCol w="1061421"/>
              </a:tblGrid>
              <a:tr h="381190">
                <a:tc>
                  <a:txBody>
                    <a:bodyPr/>
                    <a:lstStyle/>
                    <a:p>
                      <a:pPr marL="53340" algn="r" rtl="1">
                        <a:lnSpc>
                          <a:spcPct val="115000"/>
                        </a:lnSpc>
                        <a:spcAft>
                          <a:spcPts val="0"/>
                        </a:spcAft>
                      </a:pPr>
                      <a:r>
                        <a:rPr lang="ar-IQ" sz="1400" dirty="0">
                          <a:solidFill>
                            <a:schemeClr val="tx1"/>
                          </a:solidFill>
                          <a:effectLst/>
                        </a:rPr>
                        <a:t> </a:t>
                      </a:r>
                      <a:endParaRPr lang="en-US" sz="1100" dirty="0">
                        <a:solidFill>
                          <a:schemeClr val="tx1"/>
                        </a:solidFill>
                        <a:effectLst/>
                        <a:latin typeface="Calibri"/>
                        <a:ea typeface="Times New Roman"/>
                        <a:cs typeface="Arial"/>
                      </a:endParaRPr>
                    </a:p>
                  </a:txBody>
                  <a:tcPr marL="68580" marR="68580" marT="0" marB="0"/>
                </a:tc>
                <a:tc gridSpan="3">
                  <a:txBody>
                    <a:bodyPr/>
                    <a:lstStyle/>
                    <a:p>
                      <a:pPr marL="53340" algn="ctr" rtl="1">
                        <a:lnSpc>
                          <a:spcPct val="115000"/>
                        </a:lnSpc>
                        <a:spcAft>
                          <a:spcPts val="0"/>
                        </a:spcAft>
                      </a:pPr>
                      <a:r>
                        <a:rPr lang="ar-IQ" sz="1400" dirty="0">
                          <a:solidFill>
                            <a:schemeClr val="bg1"/>
                          </a:solidFill>
                          <a:effectLst/>
                        </a:rPr>
                        <a:t>نبات البابونج</a:t>
                      </a:r>
                      <a:endParaRPr lang="en-US" sz="1100" dirty="0">
                        <a:solidFill>
                          <a:schemeClr val="bg1"/>
                        </a:solidFill>
                        <a:effectLst/>
                        <a:latin typeface="Calibri"/>
                        <a:ea typeface="Times New Roman"/>
                        <a:cs typeface="Arial"/>
                      </a:endParaRPr>
                    </a:p>
                  </a:txBody>
                  <a:tcPr marL="68580" marR="68580" marT="0" marB="0"/>
                </a:tc>
                <a:tc hMerge="1">
                  <a:txBody>
                    <a:bodyPr/>
                    <a:lstStyle/>
                    <a:p>
                      <a:pPr rtl="1"/>
                      <a:endParaRPr lang="ar-IQ"/>
                    </a:p>
                  </a:txBody>
                  <a:tcPr/>
                </a:tc>
                <a:tc hMerge="1">
                  <a:txBody>
                    <a:bodyPr/>
                    <a:lstStyle/>
                    <a:p>
                      <a:pPr rtl="1"/>
                      <a:endParaRPr lang="ar-IQ"/>
                    </a:p>
                  </a:txBody>
                  <a:tcPr/>
                </a:tc>
                <a:tc gridSpan="3">
                  <a:txBody>
                    <a:bodyPr/>
                    <a:lstStyle/>
                    <a:p>
                      <a:pPr marL="53340" algn="ctr" rtl="1">
                        <a:lnSpc>
                          <a:spcPct val="115000"/>
                        </a:lnSpc>
                        <a:spcAft>
                          <a:spcPts val="0"/>
                        </a:spcAft>
                      </a:pPr>
                      <a:r>
                        <a:rPr lang="ar-IQ" sz="1400" dirty="0">
                          <a:solidFill>
                            <a:schemeClr val="bg1"/>
                          </a:solidFill>
                          <a:effectLst/>
                        </a:rPr>
                        <a:t>نبات الحلبة</a:t>
                      </a:r>
                      <a:endParaRPr lang="en-US" sz="1100" dirty="0">
                        <a:solidFill>
                          <a:schemeClr val="bg1"/>
                        </a:solidFill>
                        <a:effectLst/>
                        <a:latin typeface="Calibri"/>
                        <a:ea typeface="Times New Roman"/>
                        <a:cs typeface="Arial"/>
                      </a:endParaRPr>
                    </a:p>
                  </a:txBody>
                  <a:tcPr marL="68580" marR="68580" marT="0" marB="0"/>
                </a:tc>
                <a:tc hMerge="1">
                  <a:txBody>
                    <a:bodyPr/>
                    <a:lstStyle/>
                    <a:p>
                      <a:pPr rtl="1"/>
                      <a:endParaRPr lang="ar-IQ"/>
                    </a:p>
                  </a:txBody>
                  <a:tcPr/>
                </a:tc>
                <a:tc hMerge="1">
                  <a:txBody>
                    <a:bodyPr/>
                    <a:lstStyle/>
                    <a:p>
                      <a:pPr rtl="1"/>
                      <a:endParaRPr lang="ar-IQ"/>
                    </a:p>
                  </a:txBody>
                  <a:tcPr/>
                </a:tc>
              </a:tr>
              <a:tr h="1052946">
                <a:tc>
                  <a:txBody>
                    <a:bodyPr/>
                    <a:lstStyle/>
                    <a:p>
                      <a:pPr marL="53340" algn="r" rtl="1">
                        <a:lnSpc>
                          <a:spcPct val="115000"/>
                        </a:lnSpc>
                        <a:spcAft>
                          <a:spcPts val="0"/>
                        </a:spcAft>
                      </a:pPr>
                      <a:r>
                        <a:rPr lang="ar-IQ" sz="1400" dirty="0">
                          <a:solidFill>
                            <a:schemeClr val="bg1"/>
                          </a:solidFill>
                          <a:effectLst/>
                        </a:rPr>
                        <a:t>المواد الفعالة</a:t>
                      </a:r>
                      <a:endParaRPr lang="en-US" sz="1100" dirty="0">
                        <a:solidFill>
                          <a:schemeClr val="bg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dirty="0">
                          <a:solidFill>
                            <a:schemeClr val="tx1"/>
                          </a:solidFill>
                          <a:effectLst/>
                        </a:rPr>
                        <a:t>مستخلص مائي بارد</a:t>
                      </a:r>
                      <a:endParaRPr lang="en-US" sz="1100"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dirty="0">
                          <a:solidFill>
                            <a:schemeClr val="tx1"/>
                          </a:solidFill>
                          <a:effectLst/>
                        </a:rPr>
                        <a:t>مستخلص مائي حار</a:t>
                      </a:r>
                      <a:endParaRPr lang="en-US" sz="1100"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dirty="0">
                          <a:solidFill>
                            <a:schemeClr val="tx1"/>
                          </a:solidFill>
                          <a:effectLst/>
                        </a:rPr>
                        <a:t>مستخلص كحولي</a:t>
                      </a:r>
                      <a:endParaRPr lang="en-US" sz="1100"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dirty="0">
                          <a:solidFill>
                            <a:schemeClr val="tx1"/>
                          </a:solidFill>
                          <a:effectLst/>
                        </a:rPr>
                        <a:t>مستخلص مائي بارد</a:t>
                      </a:r>
                      <a:endParaRPr lang="en-US" sz="1100"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dirty="0">
                          <a:solidFill>
                            <a:schemeClr val="tx1"/>
                          </a:solidFill>
                          <a:effectLst/>
                        </a:rPr>
                        <a:t>مستخلص مائي حار</a:t>
                      </a:r>
                      <a:endParaRPr lang="en-US" sz="1100"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dirty="0">
                          <a:solidFill>
                            <a:schemeClr val="tx1"/>
                          </a:solidFill>
                          <a:effectLst/>
                        </a:rPr>
                        <a:t>مستخلص كحولي</a:t>
                      </a:r>
                      <a:endParaRPr lang="en-US" sz="1100" dirty="0">
                        <a:solidFill>
                          <a:schemeClr val="tx1"/>
                        </a:solidFill>
                        <a:effectLst/>
                        <a:latin typeface="Calibri"/>
                        <a:ea typeface="Times New Roman"/>
                        <a:cs typeface="Arial"/>
                      </a:endParaRPr>
                    </a:p>
                  </a:txBody>
                  <a:tcPr marL="68580" marR="68580" marT="0" marB="0"/>
                </a:tc>
              </a:tr>
              <a:tr h="526472">
                <a:tc>
                  <a:txBody>
                    <a:bodyPr/>
                    <a:lstStyle/>
                    <a:p>
                      <a:pPr marL="53340" algn="r" rtl="1">
                        <a:lnSpc>
                          <a:spcPct val="115000"/>
                        </a:lnSpc>
                        <a:spcAft>
                          <a:spcPts val="0"/>
                        </a:spcAft>
                      </a:pPr>
                      <a:r>
                        <a:rPr lang="ar-IQ" sz="1400" dirty="0">
                          <a:solidFill>
                            <a:srgbClr val="FF0000"/>
                          </a:solidFill>
                          <a:effectLst/>
                        </a:rPr>
                        <a:t>الزيوت الطيارة</a:t>
                      </a:r>
                      <a:endParaRPr lang="en-US" sz="1100" dirty="0">
                        <a:solidFill>
                          <a:srgbClr val="FF000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ـــ</a:t>
                      </a:r>
                      <a:endParaRPr lang="en-US" sz="1100" b="1"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ـــ</a:t>
                      </a:r>
                      <a:endParaRPr lang="en-US" sz="1100" b="1"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a:t>
                      </a:r>
                      <a:endParaRPr lang="en-US" sz="1100" b="1"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ـــ</a:t>
                      </a:r>
                      <a:endParaRPr lang="en-US" sz="1100" b="1"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ـــ</a:t>
                      </a:r>
                      <a:endParaRPr lang="en-US" sz="1100" b="1" dirty="0">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a:t>
                      </a:r>
                      <a:endParaRPr lang="en-US" sz="1100" b="1" dirty="0">
                        <a:solidFill>
                          <a:schemeClr val="tx1"/>
                        </a:solidFill>
                        <a:effectLst/>
                        <a:latin typeface="Calibri"/>
                        <a:ea typeface="Times New Roman"/>
                        <a:cs typeface="Arial"/>
                      </a:endParaRPr>
                    </a:p>
                  </a:txBody>
                  <a:tcPr marL="68580" marR="68580" marT="0" marB="0"/>
                </a:tc>
              </a:tr>
              <a:tr h="526472">
                <a:tc>
                  <a:txBody>
                    <a:bodyPr/>
                    <a:lstStyle/>
                    <a:p>
                      <a:pPr marL="53340" algn="r" rtl="1">
                        <a:lnSpc>
                          <a:spcPct val="115000"/>
                        </a:lnSpc>
                        <a:spcAft>
                          <a:spcPts val="0"/>
                        </a:spcAft>
                      </a:pPr>
                      <a:r>
                        <a:rPr lang="ar-IQ" sz="1400" dirty="0">
                          <a:solidFill>
                            <a:srgbClr val="FF0000"/>
                          </a:solidFill>
                          <a:effectLst/>
                        </a:rPr>
                        <a:t>الراتنجات</a:t>
                      </a:r>
                      <a:endParaRPr lang="en-US" sz="1100" dirty="0">
                        <a:solidFill>
                          <a:srgbClr val="FF000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ـــ</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ـــ</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ـــ</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ـــ</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a:t>
                      </a:r>
                      <a:endParaRPr lang="en-US" sz="1100" b="1" dirty="0">
                        <a:solidFill>
                          <a:schemeClr val="tx1"/>
                        </a:solidFill>
                        <a:effectLst/>
                        <a:latin typeface="Calibri"/>
                        <a:ea typeface="Times New Roman"/>
                        <a:cs typeface="Arial"/>
                      </a:endParaRPr>
                    </a:p>
                  </a:txBody>
                  <a:tcPr marL="68580" marR="68580" marT="0" marB="0"/>
                </a:tc>
              </a:tr>
              <a:tr h="526472">
                <a:tc>
                  <a:txBody>
                    <a:bodyPr/>
                    <a:lstStyle/>
                    <a:p>
                      <a:pPr marL="53340" algn="r" rtl="1">
                        <a:lnSpc>
                          <a:spcPct val="115000"/>
                        </a:lnSpc>
                        <a:spcAft>
                          <a:spcPts val="0"/>
                        </a:spcAft>
                      </a:pPr>
                      <a:r>
                        <a:rPr lang="ar-IQ" sz="1400" dirty="0">
                          <a:solidFill>
                            <a:srgbClr val="92D050"/>
                          </a:solidFill>
                          <a:effectLst/>
                        </a:rPr>
                        <a:t>التاتينات</a:t>
                      </a:r>
                      <a:endParaRPr lang="en-US" sz="1100" dirty="0">
                        <a:solidFill>
                          <a:srgbClr val="92D05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a:t>
                      </a:r>
                      <a:endParaRPr lang="en-US" sz="1100" b="1" dirty="0">
                        <a:solidFill>
                          <a:schemeClr val="tx1"/>
                        </a:solidFill>
                        <a:effectLst/>
                        <a:latin typeface="Calibri"/>
                        <a:ea typeface="Times New Roman"/>
                        <a:cs typeface="Arial"/>
                      </a:endParaRPr>
                    </a:p>
                  </a:txBody>
                  <a:tcPr marL="68580" marR="68580" marT="0" marB="0"/>
                </a:tc>
              </a:tr>
              <a:tr h="526472">
                <a:tc>
                  <a:txBody>
                    <a:bodyPr/>
                    <a:lstStyle/>
                    <a:p>
                      <a:pPr marL="53340" algn="r" rtl="1">
                        <a:lnSpc>
                          <a:spcPct val="115000"/>
                        </a:lnSpc>
                        <a:spcAft>
                          <a:spcPts val="0"/>
                        </a:spcAft>
                      </a:pPr>
                      <a:r>
                        <a:rPr lang="ar-IQ" sz="1400" dirty="0">
                          <a:solidFill>
                            <a:srgbClr val="92D050"/>
                          </a:solidFill>
                          <a:effectLst/>
                        </a:rPr>
                        <a:t>الكلايكوسيدات</a:t>
                      </a:r>
                      <a:endParaRPr lang="en-US" sz="1100" dirty="0">
                        <a:solidFill>
                          <a:srgbClr val="92D05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a:t>
                      </a:r>
                      <a:endParaRPr lang="en-US" sz="1100" b="1" dirty="0">
                        <a:solidFill>
                          <a:schemeClr val="tx1"/>
                        </a:solidFill>
                        <a:effectLst/>
                        <a:latin typeface="Calibri"/>
                        <a:ea typeface="Times New Roman"/>
                        <a:cs typeface="Arial"/>
                      </a:endParaRPr>
                    </a:p>
                  </a:txBody>
                  <a:tcPr marL="68580" marR="68580" marT="0" marB="0"/>
                </a:tc>
              </a:tr>
              <a:tr h="526472">
                <a:tc>
                  <a:txBody>
                    <a:bodyPr/>
                    <a:lstStyle/>
                    <a:p>
                      <a:pPr marL="53340" algn="r" rtl="1">
                        <a:lnSpc>
                          <a:spcPct val="115000"/>
                        </a:lnSpc>
                        <a:spcAft>
                          <a:spcPts val="0"/>
                        </a:spcAft>
                      </a:pPr>
                      <a:r>
                        <a:rPr lang="ar-IQ" sz="1400" dirty="0">
                          <a:solidFill>
                            <a:srgbClr val="FF0000"/>
                          </a:solidFill>
                          <a:effectLst/>
                        </a:rPr>
                        <a:t>القلويدات</a:t>
                      </a:r>
                      <a:endParaRPr lang="en-US" sz="1100" dirty="0">
                        <a:solidFill>
                          <a:srgbClr val="FF000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ـــ</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ـــ</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ـــ</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ـــ</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a:t>
                      </a:r>
                      <a:endParaRPr lang="en-US" sz="1100" b="1" dirty="0">
                        <a:solidFill>
                          <a:schemeClr val="tx1"/>
                        </a:solidFill>
                        <a:effectLst/>
                        <a:latin typeface="Calibri"/>
                        <a:ea typeface="Times New Roman"/>
                        <a:cs typeface="Arial"/>
                      </a:endParaRPr>
                    </a:p>
                  </a:txBody>
                  <a:tcPr marL="68580" marR="68580" marT="0" marB="0"/>
                </a:tc>
              </a:tr>
              <a:tr h="526472">
                <a:tc>
                  <a:txBody>
                    <a:bodyPr/>
                    <a:lstStyle/>
                    <a:p>
                      <a:pPr marL="53340" algn="r" rtl="1">
                        <a:lnSpc>
                          <a:spcPct val="115000"/>
                        </a:lnSpc>
                        <a:spcAft>
                          <a:spcPts val="0"/>
                        </a:spcAft>
                      </a:pPr>
                      <a:r>
                        <a:rPr lang="ar-IQ" sz="1400" dirty="0">
                          <a:solidFill>
                            <a:schemeClr val="bg1"/>
                          </a:solidFill>
                          <a:effectLst/>
                        </a:rPr>
                        <a:t>الصابونيات</a:t>
                      </a:r>
                      <a:endParaRPr lang="en-US" sz="1100" dirty="0">
                        <a:solidFill>
                          <a:schemeClr val="bg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ـــ</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ـــ</a:t>
                      </a:r>
                      <a:endParaRPr lang="en-US" sz="1100" b="1" dirty="0">
                        <a:solidFill>
                          <a:schemeClr val="tx1"/>
                        </a:solidFill>
                        <a:effectLst/>
                        <a:latin typeface="Calibri"/>
                        <a:ea typeface="Times New Roman"/>
                        <a:cs typeface="Arial"/>
                      </a:endParaRPr>
                    </a:p>
                  </a:txBody>
                  <a:tcPr marL="68580" marR="68580" marT="0" marB="0"/>
                </a:tc>
              </a:tr>
              <a:tr h="526472">
                <a:tc>
                  <a:txBody>
                    <a:bodyPr/>
                    <a:lstStyle/>
                    <a:p>
                      <a:pPr marL="53340" algn="r" rtl="1">
                        <a:lnSpc>
                          <a:spcPct val="115000"/>
                        </a:lnSpc>
                        <a:spcAft>
                          <a:spcPts val="0"/>
                        </a:spcAft>
                      </a:pPr>
                      <a:r>
                        <a:rPr lang="ar-IQ" sz="1400" dirty="0">
                          <a:solidFill>
                            <a:srgbClr val="92D050"/>
                          </a:solidFill>
                          <a:effectLst/>
                        </a:rPr>
                        <a:t>الفينولات</a:t>
                      </a:r>
                      <a:endParaRPr lang="en-US" sz="1100" dirty="0">
                        <a:solidFill>
                          <a:srgbClr val="92D05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a:t>
                      </a:r>
                      <a:endParaRPr lang="en-US" sz="1100" b="1" dirty="0">
                        <a:solidFill>
                          <a:schemeClr val="tx1"/>
                        </a:solidFill>
                        <a:effectLst/>
                        <a:latin typeface="Calibri"/>
                        <a:ea typeface="Times New Roman"/>
                        <a:cs typeface="Arial"/>
                      </a:endParaRPr>
                    </a:p>
                  </a:txBody>
                  <a:tcPr marL="68580" marR="68580" marT="0" marB="0"/>
                </a:tc>
              </a:tr>
              <a:tr h="526472">
                <a:tc>
                  <a:txBody>
                    <a:bodyPr/>
                    <a:lstStyle/>
                    <a:p>
                      <a:pPr marL="53340" algn="r" rtl="1">
                        <a:lnSpc>
                          <a:spcPct val="115000"/>
                        </a:lnSpc>
                        <a:spcAft>
                          <a:spcPts val="0"/>
                        </a:spcAft>
                      </a:pPr>
                      <a:r>
                        <a:rPr lang="ar-IQ" sz="1400" dirty="0">
                          <a:solidFill>
                            <a:srgbClr val="92D050"/>
                          </a:solidFill>
                          <a:effectLst/>
                        </a:rPr>
                        <a:t>الفلافونات</a:t>
                      </a:r>
                      <a:endParaRPr lang="en-US" sz="1100" dirty="0">
                        <a:solidFill>
                          <a:srgbClr val="92D05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solidFill>
                            <a:schemeClr val="tx1"/>
                          </a:solidFill>
                          <a:effectLst/>
                        </a:rPr>
                        <a:t>     +</a:t>
                      </a:r>
                      <a:endParaRPr lang="en-US" sz="1100" b="1">
                        <a:solidFill>
                          <a:schemeClr val="tx1"/>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chemeClr val="tx1"/>
                          </a:solidFill>
                          <a:effectLst/>
                        </a:rPr>
                        <a:t>     +</a:t>
                      </a:r>
                      <a:endParaRPr lang="en-US" sz="1100" b="1" dirty="0">
                        <a:solidFill>
                          <a:schemeClr val="tx1"/>
                        </a:solidFill>
                        <a:effectLst/>
                        <a:latin typeface="Calibri"/>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64877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458200" cy="1015663"/>
          </a:xfrm>
          <a:prstGeom prst="rect">
            <a:avLst/>
          </a:prstGeom>
        </p:spPr>
        <p:txBody>
          <a:bodyPr wrap="square">
            <a:spAutoFit/>
          </a:bodyPr>
          <a:lstStyle/>
          <a:p>
            <a:pPr algn="r"/>
            <a:r>
              <a:rPr lang="ar-SA" sz="2000" dirty="0" smtClean="0"/>
              <a:t>2-  </a:t>
            </a:r>
            <a:r>
              <a:rPr lang="ar-SA" sz="2000" b="1" dirty="0" smtClean="0"/>
              <a:t> </a:t>
            </a:r>
            <a:r>
              <a:rPr lang="ar-SA" sz="2000" b="1" dirty="0"/>
              <a:t>الكشوفات الكمية للمركبات الفعالة الموجودة في المستخلصات </a:t>
            </a:r>
            <a:endParaRPr lang="en-US" sz="2000" b="1" dirty="0" smtClean="0"/>
          </a:p>
          <a:p>
            <a:pPr algn="r"/>
            <a:r>
              <a:rPr lang="en-US" sz="2000" b="1" dirty="0" smtClean="0"/>
              <a:t>(8) </a:t>
            </a:r>
            <a:r>
              <a:rPr lang="ar-SA" sz="2000" b="1" dirty="0" smtClean="0"/>
              <a:t>للبابونج </a:t>
            </a:r>
            <a:r>
              <a:rPr lang="ar-SA" sz="2000" b="1" dirty="0"/>
              <a:t>والحلبة</a:t>
            </a:r>
            <a:r>
              <a:rPr lang="ar-SA" sz="2000" dirty="0"/>
              <a:t> </a:t>
            </a:r>
            <a:r>
              <a:rPr lang="ar-SA" sz="2000" dirty="0" smtClean="0"/>
              <a:t>  وكما مبين في جدول </a:t>
            </a:r>
          </a:p>
          <a:p>
            <a:pPr algn="r"/>
            <a:endParaRPr lang="ar-SA" sz="2000" dirty="0" smtClean="0"/>
          </a:p>
        </p:txBody>
      </p:sp>
      <p:graphicFrame>
        <p:nvGraphicFramePr>
          <p:cNvPr id="3" name="Table 2"/>
          <p:cNvGraphicFramePr>
            <a:graphicFrameLocks noGrp="1"/>
          </p:cNvGraphicFramePr>
          <p:nvPr>
            <p:extLst>
              <p:ext uri="{D42A27DB-BD31-4B8C-83A1-F6EECF244321}">
                <p14:modId xmlns:p14="http://schemas.microsoft.com/office/powerpoint/2010/main" val="2567093623"/>
              </p:ext>
            </p:extLst>
          </p:nvPr>
        </p:nvGraphicFramePr>
        <p:xfrm>
          <a:off x="685799" y="1396664"/>
          <a:ext cx="7848601" cy="4851738"/>
        </p:xfrm>
        <a:graphic>
          <a:graphicData uri="http://schemas.openxmlformats.org/drawingml/2006/table">
            <a:tbl>
              <a:tblPr rtl="1" firstRow="1" firstCol="1" bandRow="1">
                <a:tableStyleId>{5C22544A-7EE6-4342-B048-85BDC9FD1C3A}</a:tableStyleId>
              </a:tblPr>
              <a:tblGrid>
                <a:gridCol w="1422669"/>
                <a:gridCol w="1070989"/>
                <a:gridCol w="1070989"/>
                <a:gridCol w="1070989"/>
                <a:gridCol w="1070149"/>
                <a:gridCol w="1070989"/>
                <a:gridCol w="1071827"/>
              </a:tblGrid>
              <a:tr h="337627">
                <a:tc>
                  <a:txBody>
                    <a:bodyPr/>
                    <a:lstStyle/>
                    <a:p>
                      <a:pPr marL="53340" algn="r" rtl="1">
                        <a:lnSpc>
                          <a:spcPct val="115000"/>
                        </a:lnSpc>
                        <a:spcAft>
                          <a:spcPts val="0"/>
                        </a:spcAft>
                      </a:pPr>
                      <a:r>
                        <a:rPr lang="ar-IQ" sz="1400" dirty="0">
                          <a:effectLst/>
                        </a:rPr>
                        <a:t> </a:t>
                      </a:r>
                      <a:endParaRPr lang="en-US" sz="1100" dirty="0">
                        <a:effectLst/>
                        <a:latin typeface="Calibri"/>
                        <a:ea typeface="Times New Roman"/>
                        <a:cs typeface="Arial"/>
                      </a:endParaRPr>
                    </a:p>
                  </a:txBody>
                  <a:tcPr marL="68580" marR="68580" marT="0" marB="0"/>
                </a:tc>
                <a:tc gridSpan="3">
                  <a:txBody>
                    <a:bodyPr/>
                    <a:lstStyle/>
                    <a:p>
                      <a:pPr marL="53340" algn="ctr" rtl="1">
                        <a:lnSpc>
                          <a:spcPct val="115000"/>
                        </a:lnSpc>
                        <a:spcAft>
                          <a:spcPts val="0"/>
                        </a:spcAft>
                      </a:pPr>
                      <a:r>
                        <a:rPr lang="ar-IQ" sz="1400">
                          <a:effectLst/>
                        </a:rPr>
                        <a:t>نبات البابونج</a:t>
                      </a:r>
                      <a:endParaRPr lang="en-US" sz="1100">
                        <a:effectLst/>
                        <a:latin typeface="Calibri"/>
                        <a:ea typeface="Times New Roman"/>
                        <a:cs typeface="Arial"/>
                      </a:endParaRPr>
                    </a:p>
                  </a:txBody>
                  <a:tcPr marL="68580" marR="68580" marT="0" marB="0"/>
                </a:tc>
                <a:tc hMerge="1">
                  <a:txBody>
                    <a:bodyPr/>
                    <a:lstStyle/>
                    <a:p>
                      <a:pPr rtl="1"/>
                      <a:endParaRPr lang="ar-IQ"/>
                    </a:p>
                  </a:txBody>
                  <a:tcPr/>
                </a:tc>
                <a:tc hMerge="1">
                  <a:txBody>
                    <a:bodyPr/>
                    <a:lstStyle/>
                    <a:p>
                      <a:pPr rtl="1"/>
                      <a:endParaRPr lang="ar-IQ"/>
                    </a:p>
                  </a:txBody>
                  <a:tcPr/>
                </a:tc>
                <a:tc gridSpan="3">
                  <a:txBody>
                    <a:bodyPr/>
                    <a:lstStyle/>
                    <a:p>
                      <a:pPr marL="53340" algn="ctr" rtl="1">
                        <a:lnSpc>
                          <a:spcPct val="115000"/>
                        </a:lnSpc>
                        <a:spcAft>
                          <a:spcPts val="0"/>
                        </a:spcAft>
                      </a:pPr>
                      <a:r>
                        <a:rPr lang="ar-IQ" sz="1400">
                          <a:effectLst/>
                        </a:rPr>
                        <a:t>نبات الحلبة</a:t>
                      </a:r>
                      <a:endParaRPr lang="en-US" sz="1100">
                        <a:effectLst/>
                        <a:latin typeface="Calibri"/>
                        <a:ea typeface="Times New Roman"/>
                        <a:cs typeface="Arial"/>
                      </a:endParaRPr>
                    </a:p>
                  </a:txBody>
                  <a:tcPr marL="68580" marR="68580" marT="0" marB="0"/>
                </a:tc>
                <a:tc hMerge="1">
                  <a:txBody>
                    <a:bodyPr/>
                    <a:lstStyle/>
                    <a:p>
                      <a:pPr rtl="1"/>
                      <a:endParaRPr lang="ar-IQ"/>
                    </a:p>
                  </a:txBody>
                  <a:tcPr/>
                </a:tc>
                <a:tc hMerge="1">
                  <a:txBody>
                    <a:bodyPr/>
                    <a:lstStyle/>
                    <a:p>
                      <a:pPr rtl="1"/>
                      <a:endParaRPr lang="ar-IQ"/>
                    </a:p>
                  </a:txBody>
                  <a:tcPr/>
                </a:tc>
              </a:tr>
              <a:tr h="1081611">
                <a:tc>
                  <a:txBody>
                    <a:bodyPr/>
                    <a:lstStyle/>
                    <a:p>
                      <a:pPr marL="53340" algn="r" rtl="1">
                        <a:lnSpc>
                          <a:spcPct val="115000"/>
                        </a:lnSpc>
                        <a:spcAft>
                          <a:spcPts val="0"/>
                        </a:spcAft>
                      </a:pPr>
                      <a:r>
                        <a:rPr lang="ar-IQ" sz="1400">
                          <a:effectLst/>
                        </a:rPr>
                        <a:t>المواد الفعالة</a:t>
                      </a:r>
                      <a:endParaRPr lang="en-US" sz="110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مستخلص مائي بارد</a:t>
                      </a:r>
                      <a:endParaRPr lang="en-US" sz="1100" b="1" dirty="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مستخلص مائي حار</a:t>
                      </a:r>
                      <a:endParaRPr lang="en-US" sz="1100" b="1" dirty="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مستخلص كحولي</a:t>
                      </a:r>
                      <a:endParaRPr lang="en-US" sz="1100" b="1" dirty="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مستخلص مائي بارد</a:t>
                      </a:r>
                      <a:endParaRPr lang="en-US" sz="1100" b="1" dirty="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مستخلص مائي حار</a:t>
                      </a:r>
                      <a:endParaRPr lang="en-US" sz="1100" b="1" dirty="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مستخلص كحولي</a:t>
                      </a:r>
                      <a:endParaRPr lang="en-US" sz="1100" b="1" dirty="0">
                        <a:effectLst/>
                        <a:latin typeface="Calibri"/>
                        <a:ea typeface="Times New Roman"/>
                        <a:cs typeface="Arial"/>
                      </a:endParaRPr>
                    </a:p>
                  </a:txBody>
                  <a:tcPr marL="68580" marR="68580" marT="0" marB="0"/>
                </a:tc>
              </a:tr>
              <a:tr h="699712">
                <a:tc>
                  <a:txBody>
                    <a:bodyPr/>
                    <a:lstStyle/>
                    <a:p>
                      <a:pPr marL="53340" algn="r" rtl="1">
                        <a:lnSpc>
                          <a:spcPct val="115000"/>
                        </a:lnSpc>
                        <a:spcAft>
                          <a:spcPts val="0"/>
                        </a:spcAft>
                      </a:pPr>
                      <a:r>
                        <a:rPr lang="ar-IQ" sz="1400" dirty="0">
                          <a:effectLst/>
                        </a:rPr>
                        <a:t>الزيوت الطيارة</a:t>
                      </a:r>
                      <a:endParaRPr lang="en-US" sz="1100" dirty="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a:effectLst/>
                        </a:rPr>
                        <a:t>4.5</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dirty="0">
                          <a:effectLst/>
                        </a:rPr>
                        <a:t>2.5</a:t>
                      </a:r>
                      <a:endParaRPr lang="en-US" sz="1100" b="1" dirty="0">
                        <a:effectLst/>
                        <a:latin typeface="Calibri"/>
                        <a:ea typeface="Times New Roman"/>
                        <a:cs typeface="Arial"/>
                      </a:endParaRPr>
                    </a:p>
                  </a:txBody>
                  <a:tcPr marL="68580" marR="68580" marT="0" marB="0"/>
                </a:tc>
              </a:tr>
              <a:tr h="338846">
                <a:tc>
                  <a:txBody>
                    <a:bodyPr/>
                    <a:lstStyle/>
                    <a:p>
                      <a:pPr marL="53340" algn="r" rtl="1">
                        <a:lnSpc>
                          <a:spcPct val="115000"/>
                        </a:lnSpc>
                        <a:spcAft>
                          <a:spcPts val="0"/>
                        </a:spcAft>
                      </a:pPr>
                      <a:r>
                        <a:rPr lang="ar-IQ" sz="1400" dirty="0">
                          <a:effectLst/>
                        </a:rPr>
                        <a:t>الراتنجات</a:t>
                      </a:r>
                      <a:endParaRPr lang="en-US" sz="1100" dirty="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dirty="0">
                          <a:solidFill>
                            <a:srgbClr val="FF0000"/>
                          </a:solidFill>
                          <a:effectLst/>
                        </a:rPr>
                        <a:t>21.5</a:t>
                      </a:r>
                      <a:endParaRPr lang="en-US" sz="1100" b="1" dirty="0">
                        <a:solidFill>
                          <a:srgbClr val="FF000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dirty="0">
                          <a:effectLst/>
                        </a:rPr>
                        <a:t>12.5</a:t>
                      </a:r>
                      <a:endParaRPr lang="en-US" sz="1100" b="1" dirty="0">
                        <a:effectLst/>
                        <a:latin typeface="Calibri"/>
                        <a:ea typeface="Times New Roman"/>
                        <a:cs typeface="Arial"/>
                      </a:endParaRPr>
                    </a:p>
                  </a:txBody>
                  <a:tcPr marL="68580" marR="68580" marT="0" marB="0"/>
                </a:tc>
              </a:tr>
              <a:tr h="338846">
                <a:tc>
                  <a:txBody>
                    <a:bodyPr/>
                    <a:lstStyle/>
                    <a:p>
                      <a:pPr marL="53340" algn="r" rtl="1">
                        <a:lnSpc>
                          <a:spcPct val="115000"/>
                        </a:lnSpc>
                        <a:spcAft>
                          <a:spcPts val="0"/>
                        </a:spcAft>
                      </a:pPr>
                      <a:r>
                        <a:rPr lang="ar-IQ" sz="1400">
                          <a:effectLst/>
                        </a:rPr>
                        <a:t>التاتينات</a:t>
                      </a:r>
                      <a:endParaRPr lang="en-US" sz="110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en-US" sz="1400" b="1" dirty="0">
                          <a:solidFill>
                            <a:srgbClr val="00B050"/>
                          </a:solidFill>
                          <a:effectLst/>
                        </a:rPr>
                        <a:t>2.6</a:t>
                      </a:r>
                      <a:endParaRPr lang="en-US" sz="1100" b="1" dirty="0">
                        <a:solidFill>
                          <a:srgbClr val="00B05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 </a:t>
                      </a:r>
                      <a:r>
                        <a:rPr lang="ar-IQ" sz="1400" b="1" dirty="0">
                          <a:solidFill>
                            <a:srgbClr val="00B050"/>
                          </a:solidFill>
                          <a:effectLst/>
                        </a:rPr>
                        <a:t>  </a:t>
                      </a:r>
                      <a:r>
                        <a:rPr lang="en-US" sz="1400" b="1" dirty="0">
                          <a:solidFill>
                            <a:srgbClr val="00B050"/>
                          </a:solidFill>
                          <a:effectLst/>
                        </a:rPr>
                        <a:t>3.4</a:t>
                      </a:r>
                      <a:endParaRPr lang="en-US" sz="1100" b="1" dirty="0">
                        <a:solidFill>
                          <a:srgbClr val="00B05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a:t>
                      </a:r>
                      <a:r>
                        <a:rPr lang="en-US" sz="1400" b="1">
                          <a:effectLst/>
                        </a:rPr>
                        <a:t>8</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  </a:t>
                      </a:r>
                      <a:r>
                        <a:rPr lang="en-US" sz="1400" b="1" dirty="0">
                          <a:solidFill>
                            <a:srgbClr val="00B050"/>
                          </a:solidFill>
                          <a:effectLst/>
                        </a:rPr>
                        <a:t>1</a:t>
                      </a:r>
                      <a:endParaRPr lang="en-US" sz="1100" b="1" dirty="0">
                        <a:solidFill>
                          <a:srgbClr val="00B05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  </a:t>
                      </a:r>
                      <a:r>
                        <a:rPr lang="en-US" sz="1400" b="1" dirty="0">
                          <a:solidFill>
                            <a:srgbClr val="00B050"/>
                          </a:solidFill>
                          <a:effectLst/>
                        </a:rPr>
                        <a:t>1.2</a:t>
                      </a:r>
                      <a:endParaRPr lang="en-US" sz="1100" b="1" dirty="0">
                        <a:solidFill>
                          <a:srgbClr val="00B050"/>
                        </a:solidFill>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dirty="0">
                          <a:solidFill>
                            <a:srgbClr val="00B050"/>
                          </a:solidFill>
                          <a:effectLst/>
                        </a:rPr>
                        <a:t>1.8</a:t>
                      </a:r>
                      <a:endParaRPr lang="en-US" sz="1100" b="1" dirty="0">
                        <a:solidFill>
                          <a:srgbClr val="00B050"/>
                        </a:solidFill>
                        <a:effectLst/>
                        <a:latin typeface="Calibri"/>
                        <a:ea typeface="Times New Roman"/>
                        <a:cs typeface="Arial"/>
                      </a:endParaRPr>
                    </a:p>
                  </a:txBody>
                  <a:tcPr marL="68580" marR="68580" marT="0" marB="0"/>
                </a:tc>
              </a:tr>
              <a:tr h="699712">
                <a:tc>
                  <a:txBody>
                    <a:bodyPr/>
                    <a:lstStyle/>
                    <a:p>
                      <a:pPr marL="53340" algn="r" rtl="1">
                        <a:lnSpc>
                          <a:spcPct val="115000"/>
                        </a:lnSpc>
                        <a:spcAft>
                          <a:spcPts val="0"/>
                        </a:spcAft>
                      </a:pPr>
                      <a:r>
                        <a:rPr lang="ar-IQ" sz="1400">
                          <a:effectLst/>
                        </a:rPr>
                        <a:t>الكلايكوسيدات</a:t>
                      </a:r>
                      <a:endParaRPr lang="en-US" sz="1100">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a:effectLst/>
                        </a:rPr>
                        <a:t>11</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rgbClr val="FF0000"/>
                          </a:solidFill>
                          <a:effectLst/>
                        </a:rPr>
                        <a:t>    </a:t>
                      </a:r>
                      <a:r>
                        <a:rPr lang="en-US" sz="1400" b="1" dirty="0">
                          <a:solidFill>
                            <a:srgbClr val="FF0000"/>
                          </a:solidFill>
                          <a:effectLst/>
                        </a:rPr>
                        <a:t>16</a:t>
                      </a:r>
                      <a:endParaRPr lang="en-US" sz="1100" b="1" dirty="0">
                        <a:solidFill>
                          <a:srgbClr val="FF0000"/>
                        </a:solidFill>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a:effectLst/>
                        </a:rPr>
                        <a:t>18.5</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    </a:t>
                      </a:r>
                      <a:r>
                        <a:rPr lang="en-US" sz="1400" b="1" dirty="0">
                          <a:solidFill>
                            <a:srgbClr val="FF0000"/>
                          </a:solidFill>
                          <a:effectLst/>
                        </a:rPr>
                        <a:t>10</a:t>
                      </a:r>
                      <a:endParaRPr lang="en-US" sz="1100" b="1" dirty="0">
                        <a:solidFill>
                          <a:srgbClr val="FF000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  </a:t>
                      </a:r>
                      <a:r>
                        <a:rPr lang="ar-IQ" sz="1400" b="1" dirty="0">
                          <a:solidFill>
                            <a:srgbClr val="FF0000"/>
                          </a:solidFill>
                          <a:effectLst/>
                        </a:rPr>
                        <a:t>  </a:t>
                      </a:r>
                      <a:r>
                        <a:rPr lang="en-US" sz="1400" b="1" dirty="0">
                          <a:solidFill>
                            <a:srgbClr val="FF0000"/>
                          </a:solidFill>
                          <a:effectLst/>
                        </a:rPr>
                        <a:t>14</a:t>
                      </a:r>
                      <a:endParaRPr lang="en-US" sz="1100" b="1" dirty="0">
                        <a:solidFill>
                          <a:srgbClr val="FF000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solidFill>
                            <a:srgbClr val="FF0000"/>
                          </a:solidFill>
                          <a:effectLst/>
                        </a:rPr>
                        <a:t>    </a:t>
                      </a:r>
                      <a:r>
                        <a:rPr lang="en-US" sz="1400" b="1" dirty="0">
                          <a:solidFill>
                            <a:srgbClr val="FF0000"/>
                          </a:solidFill>
                          <a:effectLst/>
                        </a:rPr>
                        <a:t>16</a:t>
                      </a:r>
                      <a:endParaRPr lang="en-US" sz="1100" b="1" dirty="0">
                        <a:solidFill>
                          <a:srgbClr val="FF0000"/>
                        </a:solidFill>
                        <a:effectLst/>
                        <a:latin typeface="Calibri"/>
                        <a:ea typeface="Times New Roman"/>
                        <a:cs typeface="Arial"/>
                      </a:endParaRPr>
                    </a:p>
                  </a:txBody>
                  <a:tcPr marL="68580" marR="68580" marT="0" marB="0"/>
                </a:tc>
              </a:tr>
              <a:tr h="338846">
                <a:tc>
                  <a:txBody>
                    <a:bodyPr/>
                    <a:lstStyle/>
                    <a:p>
                      <a:pPr marL="53340" algn="r" rtl="1">
                        <a:lnSpc>
                          <a:spcPct val="115000"/>
                        </a:lnSpc>
                        <a:spcAft>
                          <a:spcPts val="0"/>
                        </a:spcAft>
                      </a:pPr>
                      <a:r>
                        <a:rPr lang="ar-IQ" sz="1400">
                          <a:effectLst/>
                        </a:rPr>
                        <a:t>القلويدات</a:t>
                      </a:r>
                      <a:endParaRPr lang="en-US" sz="110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    </a:t>
                      </a:r>
                      <a:r>
                        <a:rPr lang="en-US" sz="1400" b="1" dirty="0" smtClean="0">
                          <a:solidFill>
                            <a:srgbClr val="00B050"/>
                          </a:solidFill>
                          <a:effectLst/>
                        </a:rPr>
                        <a:t>3</a:t>
                      </a:r>
                      <a:endParaRPr lang="en-US" sz="1100" b="1" dirty="0">
                        <a:solidFill>
                          <a:srgbClr val="00B05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dirty="0">
                          <a:effectLst/>
                        </a:rPr>
                        <a:t>5.5</a:t>
                      </a:r>
                      <a:endParaRPr lang="en-US" sz="1100" b="1" dirty="0">
                        <a:effectLst/>
                        <a:latin typeface="Calibri"/>
                        <a:ea typeface="Times New Roman"/>
                        <a:cs typeface="Arial"/>
                      </a:endParaRPr>
                    </a:p>
                  </a:txBody>
                  <a:tcPr marL="68580" marR="68580" marT="0" marB="0"/>
                </a:tc>
              </a:tr>
              <a:tr h="338846">
                <a:tc>
                  <a:txBody>
                    <a:bodyPr/>
                    <a:lstStyle/>
                    <a:p>
                      <a:pPr marL="53340" algn="r" rtl="1">
                        <a:lnSpc>
                          <a:spcPct val="115000"/>
                        </a:lnSpc>
                        <a:spcAft>
                          <a:spcPts val="0"/>
                        </a:spcAft>
                      </a:pPr>
                      <a:r>
                        <a:rPr lang="ar-IQ" sz="1400">
                          <a:effectLst/>
                        </a:rPr>
                        <a:t>الصابونيات</a:t>
                      </a:r>
                      <a:endParaRPr lang="en-US" sz="110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a:t>
                      </a:r>
                      <a:r>
                        <a:rPr lang="en-US" sz="1400" b="1">
                          <a:effectLst/>
                        </a:rPr>
                        <a:t>5.5</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a:t>
                      </a:r>
                      <a:r>
                        <a:rPr lang="en-US" sz="1400" b="1">
                          <a:effectLst/>
                        </a:rPr>
                        <a:t>7</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ـــ</a:t>
                      </a:r>
                      <a:endParaRPr lang="en-US" sz="1100" b="1">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dirty="0">
                          <a:solidFill>
                            <a:srgbClr val="FF0000"/>
                          </a:solidFill>
                          <a:effectLst/>
                        </a:rPr>
                        <a:t>10.5</a:t>
                      </a:r>
                      <a:endParaRPr lang="en-US" sz="1100" b="1" dirty="0">
                        <a:solidFill>
                          <a:srgbClr val="FF0000"/>
                        </a:solidFill>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dirty="0">
                          <a:solidFill>
                            <a:srgbClr val="FF0000"/>
                          </a:solidFill>
                          <a:effectLst/>
                        </a:rPr>
                        <a:t>14</a:t>
                      </a:r>
                      <a:endParaRPr lang="en-US" sz="1100" b="1" dirty="0">
                        <a:solidFill>
                          <a:srgbClr val="FF0000"/>
                        </a:solidFill>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    ـــ</a:t>
                      </a:r>
                      <a:endParaRPr lang="en-US" sz="1100" b="1" dirty="0">
                        <a:effectLst/>
                        <a:latin typeface="Calibri"/>
                        <a:ea typeface="Times New Roman"/>
                        <a:cs typeface="Arial"/>
                      </a:endParaRPr>
                    </a:p>
                  </a:txBody>
                  <a:tcPr marL="68580" marR="68580" marT="0" marB="0"/>
                </a:tc>
              </a:tr>
              <a:tr h="338846">
                <a:tc>
                  <a:txBody>
                    <a:bodyPr/>
                    <a:lstStyle/>
                    <a:p>
                      <a:pPr marL="53340" algn="r" rtl="1">
                        <a:lnSpc>
                          <a:spcPct val="115000"/>
                        </a:lnSpc>
                        <a:spcAft>
                          <a:spcPts val="0"/>
                        </a:spcAft>
                      </a:pPr>
                      <a:r>
                        <a:rPr lang="ar-IQ" sz="1400">
                          <a:effectLst/>
                        </a:rPr>
                        <a:t>الفينولات</a:t>
                      </a:r>
                      <a:endParaRPr lang="en-US" sz="110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   </a:t>
                      </a:r>
                      <a:r>
                        <a:rPr lang="ar-IQ" sz="1400" b="1" dirty="0">
                          <a:solidFill>
                            <a:srgbClr val="FF0000"/>
                          </a:solidFill>
                          <a:effectLst/>
                        </a:rPr>
                        <a:t> </a:t>
                      </a:r>
                      <a:r>
                        <a:rPr lang="en-US" sz="1400" b="1" dirty="0">
                          <a:solidFill>
                            <a:srgbClr val="FF0000"/>
                          </a:solidFill>
                          <a:effectLst/>
                        </a:rPr>
                        <a:t>13.3</a:t>
                      </a:r>
                      <a:endParaRPr lang="en-US" sz="1100" b="1" dirty="0">
                        <a:solidFill>
                          <a:srgbClr val="FF0000"/>
                        </a:solidFill>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a:effectLst/>
                        </a:rPr>
                        <a:t>15</a:t>
                      </a:r>
                      <a:endParaRPr lang="en-US" sz="1100" b="1">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dirty="0">
                          <a:effectLst/>
                        </a:rPr>
                        <a:t>10.5</a:t>
                      </a:r>
                      <a:endParaRPr lang="en-US" sz="1100" b="1" dirty="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a:t>
                      </a:r>
                      <a:r>
                        <a:rPr lang="en-US" sz="1400" b="1">
                          <a:effectLst/>
                        </a:rPr>
                        <a:t>4</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a:t>
                      </a:r>
                      <a:r>
                        <a:rPr lang="en-US" sz="1400" b="1">
                          <a:effectLst/>
                        </a:rPr>
                        <a:t>7</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dirty="0">
                          <a:effectLst/>
                        </a:rPr>
                        <a:t>    </a:t>
                      </a:r>
                      <a:r>
                        <a:rPr lang="en-US" sz="1400" b="1" dirty="0">
                          <a:effectLst/>
                        </a:rPr>
                        <a:t>3</a:t>
                      </a:r>
                      <a:endParaRPr lang="en-US" sz="1100" b="1" dirty="0">
                        <a:effectLst/>
                        <a:latin typeface="Calibri"/>
                        <a:ea typeface="Times New Roman"/>
                        <a:cs typeface="Arial"/>
                      </a:endParaRPr>
                    </a:p>
                  </a:txBody>
                  <a:tcPr marL="68580" marR="68580" marT="0" marB="0"/>
                </a:tc>
              </a:tr>
              <a:tr h="338846">
                <a:tc>
                  <a:txBody>
                    <a:bodyPr/>
                    <a:lstStyle/>
                    <a:p>
                      <a:pPr marL="53340" algn="r" rtl="1">
                        <a:lnSpc>
                          <a:spcPct val="115000"/>
                        </a:lnSpc>
                        <a:spcAft>
                          <a:spcPts val="0"/>
                        </a:spcAft>
                      </a:pPr>
                      <a:r>
                        <a:rPr lang="ar-IQ" sz="1400">
                          <a:effectLst/>
                        </a:rPr>
                        <a:t>الفلافونات</a:t>
                      </a:r>
                      <a:endParaRPr lang="en-US" sz="1100">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en-US" sz="1400" b="1">
                          <a:effectLst/>
                        </a:rPr>
                        <a:t>8.5</a:t>
                      </a:r>
                      <a:endParaRPr lang="en-US" sz="1100" b="1">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a:effectLst/>
                        </a:rPr>
                        <a:t>9.5</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a:t>
                      </a:r>
                      <a:r>
                        <a:rPr lang="en-US" sz="1400" b="1">
                          <a:effectLst/>
                        </a:rPr>
                        <a:t>12</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a:t>
                      </a:r>
                      <a:r>
                        <a:rPr lang="en-US" sz="1400" b="1">
                          <a:effectLst/>
                        </a:rPr>
                        <a:t>1.5</a:t>
                      </a:r>
                      <a:endParaRPr lang="en-US" sz="1100" b="1">
                        <a:effectLst/>
                        <a:latin typeface="Calibri"/>
                        <a:ea typeface="Times New Roman"/>
                        <a:cs typeface="Arial"/>
                      </a:endParaRPr>
                    </a:p>
                  </a:txBody>
                  <a:tcPr marL="68580" marR="68580" marT="0" marB="0"/>
                </a:tc>
                <a:tc>
                  <a:txBody>
                    <a:bodyPr/>
                    <a:lstStyle/>
                    <a:p>
                      <a:pPr marL="53340" algn="r" rtl="1">
                        <a:lnSpc>
                          <a:spcPct val="115000"/>
                        </a:lnSpc>
                        <a:spcAft>
                          <a:spcPts val="0"/>
                        </a:spcAft>
                      </a:pPr>
                      <a:r>
                        <a:rPr lang="ar-IQ" sz="1400" b="1">
                          <a:effectLst/>
                        </a:rPr>
                        <a:t>     </a:t>
                      </a:r>
                      <a:r>
                        <a:rPr lang="en-US" sz="1400" b="1">
                          <a:effectLst/>
                        </a:rPr>
                        <a:t>3.5</a:t>
                      </a:r>
                      <a:endParaRPr lang="en-US" sz="1100" b="1">
                        <a:effectLst/>
                        <a:latin typeface="Calibri"/>
                        <a:ea typeface="Times New Roman"/>
                        <a:cs typeface="Arial"/>
                      </a:endParaRPr>
                    </a:p>
                  </a:txBody>
                  <a:tcPr marL="68580" marR="68580" marT="0" marB="0"/>
                </a:tc>
                <a:tc>
                  <a:txBody>
                    <a:bodyPr/>
                    <a:lstStyle/>
                    <a:p>
                      <a:pPr marL="53340" algn="r" rtl="0">
                        <a:lnSpc>
                          <a:spcPct val="115000"/>
                        </a:lnSpc>
                        <a:spcAft>
                          <a:spcPts val="0"/>
                        </a:spcAft>
                      </a:pPr>
                      <a:r>
                        <a:rPr lang="en-US" sz="1400" b="1" dirty="0">
                          <a:effectLst/>
                        </a:rPr>
                        <a:t>5.5</a:t>
                      </a:r>
                      <a:r>
                        <a:rPr lang="ar-IQ" sz="1400" b="1" dirty="0">
                          <a:effectLst/>
                        </a:rPr>
                        <a:t>  </a:t>
                      </a:r>
                      <a:endParaRPr lang="en-US" sz="1100" b="1" dirty="0">
                        <a:effectLst/>
                        <a:latin typeface="Calibri"/>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2929949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66800"/>
            <a:ext cx="7848600" cy="3939540"/>
          </a:xfrm>
          <a:prstGeom prst="rect">
            <a:avLst/>
          </a:prstGeom>
        </p:spPr>
        <p:txBody>
          <a:bodyPr wrap="square">
            <a:spAutoFit/>
          </a:bodyPr>
          <a:lstStyle/>
          <a:p>
            <a:pPr algn="just" rtl="1"/>
            <a:r>
              <a:rPr lang="ar-IQ" sz="2400" b="1" dirty="0"/>
              <a:t>تأثير المستخلصات النباتية في نمو </a:t>
            </a:r>
            <a:r>
              <a:rPr lang="ar-IQ" sz="2400" b="1" dirty="0" smtClean="0"/>
              <a:t>البكتريا</a:t>
            </a:r>
          </a:p>
          <a:p>
            <a:pPr algn="just" rtl="1"/>
            <a:endParaRPr lang="en-US" sz="2200" dirty="0"/>
          </a:p>
          <a:p>
            <a:pPr algn="just" rtl="1"/>
            <a:r>
              <a:rPr lang="ar-IQ" sz="2200" dirty="0" smtClean="0"/>
              <a:t>لدراسة تأثير </a:t>
            </a:r>
            <a:r>
              <a:rPr lang="ar-IQ" sz="2200" dirty="0"/>
              <a:t>هذه المستخلصات النباتية على الانواع البكتيرية المعنية بالدراسة حددت مدة القراءة بعد 24 ساعة من الحضن بوساطة قياس أقطار مناطق التثبيط , ويتضح من التحليل الاحصائي وجود فرق معنوي عند مستوى احتمال 0.05 بين متوسطات قيم اقطار التثبيط لتراكيز المستخلصات الكحولية والمائية الحارة والباردة </a:t>
            </a:r>
            <a:r>
              <a:rPr lang="ar-IQ" sz="2200" dirty="0" smtClean="0"/>
              <a:t>, , حيث تبين ان التأثير التثبيطي لنبات البابونج اعلى من التأثير التثبيطي لنبات الحلبة ,والجداول </a:t>
            </a:r>
            <a:r>
              <a:rPr lang="ar-IQ" sz="2200" dirty="0" smtClean="0"/>
              <a:t>(9, 10 , 11 , 12)</a:t>
            </a:r>
            <a:r>
              <a:rPr lang="ar-SA" sz="2400" b="1" dirty="0"/>
              <a:t> </a:t>
            </a:r>
            <a:r>
              <a:rPr lang="ar-SA" sz="2200" dirty="0" smtClean="0"/>
              <a:t>تبين تأثير </a:t>
            </a:r>
            <a:r>
              <a:rPr lang="ar-SA" sz="2200" dirty="0"/>
              <a:t>المستخلصات المائية والكحولية للبابونج والحلبة تجاه بكتريا </a:t>
            </a:r>
            <a:r>
              <a:rPr lang="en-US" sz="2400" i="1" dirty="0" err="1"/>
              <a:t>E.coli</a:t>
            </a:r>
            <a:r>
              <a:rPr lang="en-US" sz="2400" i="1" dirty="0"/>
              <a:t> </a:t>
            </a:r>
            <a:r>
              <a:rPr lang="ar-SA" sz="2400" i="1" dirty="0" smtClean="0"/>
              <a:t>, </a:t>
            </a:r>
            <a:r>
              <a:rPr lang="en-US" sz="2400" i="1" dirty="0" err="1" smtClean="0"/>
              <a:t>S.aureus</a:t>
            </a:r>
            <a:r>
              <a:rPr lang="ar-SA" sz="2400" i="1" dirty="0" smtClean="0"/>
              <a:t> , </a:t>
            </a:r>
            <a:r>
              <a:rPr lang="en-US" sz="2400" i="1" dirty="0" err="1" smtClean="0"/>
              <a:t>p.mirabilis</a:t>
            </a:r>
            <a:r>
              <a:rPr lang="ar-SA" sz="2400" i="1" dirty="0" smtClean="0"/>
              <a:t> </a:t>
            </a:r>
            <a:r>
              <a:rPr lang="ar-SA" sz="2400" i="1" dirty="0"/>
              <a:t>, </a:t>
            </a:r>
            <a:r>
              <a:rPr lang="en-US" sz="2400" i="1" dirty="0" err="1"/>
              <a:t>P.aeruginosa</a:t>
            </a:r>
            <a:r>
              <a:rPr lang="en-US" sz="2400" i="1" dirty="0"/>
              <a:t> </a:t>
            </a:r>
            <a:r>
              <a:rPr lang="ar-SA" sz="2400" dirty="0" smtClean="0"/>
              <a:t>على التوالي.</a:t>
            </a:r>
            <a:endParaRPr lang="en-US" sz="2200" dirty="0"/>
          </a:p>
        </p:txBody>
      </p:sp>
    </p:spTree>
    <p:extLst>
      <p:ext uri="{BB962C8B-B14F-4D97-AF65-F5344CB8AC3E}">
        <p14:creationId xmlns:p14="http://schemas.microsoft.com/office/powerpoint/2010/main" val="957076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93614" cy="707886"/>
          </a:xfrm>
          <a:prstGeom prst="rect">
            <a:avLst/>
          </a:prstGeom>
        </p:spPr>
        <p:txBody>
          <a:bodyPr wrap="square">
            <a:spAutoFit/>
          </a:bodyPr>
          <a:lstStyle/>
          <a:p>
            <a:pPr algn="r"/>
            <a:r>
              <a:rPr lang="ar-SA" sz="2000" b="1" dirty="0"/>
              <a:t>جدول (9</a:t>
            </a:r>
            <a:r>
              <a:rPr lang="ar-SA" sz="2000" b="1" dirty="0" smtClean="0"/>
              <a:t>)  </a:t>
            </a:r>
            <a:endParaRPr lang="ar-SA" sz="2000" b="1" dirty="0" smtClean="0"/>
          </a:p>
          <a:p>
            <a:pPr algn="r"/>
            <a:endParaRPr lang="ar-IQ" sz="2000" b="1" dirty="0"/>
          </a:p>
        </p:txBody>
      </p:sp>
      <p:graphicFrame>
        <p:nvGraphicFramePr>
          <p:cNvPr id="3" name="Table 2"/>
          <p:cNvGraphicFramePr>
            <a:graphicFrameLocks noGrp="1"/>
          </p:cNvGraphicFramePr>
          <p:nvPr>
            <p:extLst>
              <p:ext uri="{D42A27DB-BD31-4B8C-83A1-F6EECF244321}">
                <p14:modId xmlns:p14="http://schemas.microsoft.com/office/powerpoint/2010/main" val="1358525857"/>
              </p:ext>
            </p:extLst>
          </p:nvPr>
        </p:nvGraphicFramePr>
        <p:xfrm>
          <a:off x="152401" y="685801"/>
          <a:ext cx="8458200" cy="6017360"/>
        </p:xfrm>
        <a:graphic>
          <a:graphicData uri="http://schemas.openxmlformats.org/drawingml/2006/table">
            <a:tbl>
              <a:tblPr firstRow="1" firstCol="1" bandRow="1">
                <a:tableStyleId>{5C22544A-7EE6-4342-B048-85BDC9FD1C3A}</a:tableStyleId>
              </a:tblPr>
              <a:tblGrid>
                <a:gridCol w="1670549"/>
                <a:gridCol w="1297950"/>
                <a:gridCol w="1114286"/>
                <a:gridCol w="1058922"/>
                <a:gridCol w="1058922"/>
                <a:gridCol w="1100225"/>
                <a:gridCol w="1157346"/>
              </a:tblGrid>
              <a:tr h="222897">
                <a:tc rowSpan="2">
                  <a:txBody>
                    <a:bodyPr/>
                    <a:lstStyle/>
                    <a:p>
                      <a:pPr algn="ctr" rtl="0">
                        <a:lnSpc>
                          <a:spcPct val="115000"/>
                        </a:lnSpc>
                        <a:spcAft>
                          <a:spcPts val="0"/>
                        </a:spcAft>
                      </a:pPr>
                      <a:r>
                        <a:rPr lang="ar-IQ" sz="1400" b="1" dirty="0">
                          <a:effectLst/>
                        </a:rPr>
                        <a:t>مصدر المستخلص * طريقة الاستخلاص</a:t>
                      </a:r>
                      <a:endParaRPr lang="en-US" sz="1400" b="1" dirty="0">
                        <a:effectLst/>
                        <a:latin typeface="Calibri"/>
                        <a:ea typeface="Times New Roman"/>
                        <a:cs typeface="Arial"/>
                      </a:endParaRPr>
                    </a:p>
                  </a:txBody>
                  <a:tcPr marL="42291" marR="42291" marT="0" marB="0"/>
                </a:tc>
                <a:tc gridSpan="4">
                  <a:txBody>
                    <a:bodyPr/>
                    <a:lstStyle/>
                    <a:p>
                      <a:pPr algn="ctr" rtl="0">
                        <a:lnSpc>
                          <a:spcPct val="115000"/>
                        </a:lnSpc>
                        <a:spcAft>
                          <a:spcPts val="0"/>
                        </a:spcAft>
                      </a:pPr>
                      <a:r>
                        <a:rPr lang="ar-IQ" sz="1400" b="1" dirty="0">
                          <a:effectLst/>
                        </a:rPr>
                        <a:t>التركيز</a:t>
                      </a:r>
                      <a:endParaRPr lang="en-US" sz="1400" b="1" dirty="0">
                        <a:effectLst/>
                        <a:latin typeface="Calibri"/>
                        <a:ea typeface="Times New Roman"/>
                        <a:cs typeface="Arial"/>
                      </a:endParaRPr>
                    </a:p>
                  </a:txBody>
                  <a:tcPr marL="42291" marR="42291"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ctr" rtl="0">
                        <a:lnSpc>
                          <a:spcPct val="115000"/>
                        </a:lnSpc>
                        <a:spcAft>
                          <a:spcPts val="0"/>
                        </a:spcAft>
                      </a:pPr>
                      <a:r>
                        <a:rPr lang="en-US" sz="1400" b="1" dirty="0">
                          <a:effectLst/>
                        </a:rPr>
                        <a:t> </a:t>
                      </a:r>
                    </a:p>
                    <a:p>
                      <a:pPr algn="ctr" rtl="0">
                        <a:lnSpc>
                          <a:spcPct val="115000"/>
                        </a:lnSpc>
                        <a:spcAft>
                          <a:spcPts val="0"/>
                        </a:spcAft>
                      </a:pPr>
                      <a:r>
                        <a:rPr lang="ar-IQ" sz="1400" b="1" dirty="0">
                          <a:effectLst/>
                        </a:rPr>
                        <a:t>طريقة الاستخلاص</a:t>
                      </a:r>
                      <a:endParaRPr lang="en-US" sz="1400" b="1" dirty="0">
                        <a:effectLst/>
                        <a:latin typeface="Calibri"/>
                        <a:ea typeface="Times New Roman"/>
                        <a:cs typeface="Arial"/>
                      </a:endParaRPr>
                    </a:p>
                  </a:txBody>
                  <a:tcPr marL="42291" marR="42291" marT="0" marB="0"/>
                </a:tc>
                <a:tc rowSpan="2">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مصدر المستخلص</a:t>
                      </a:r>
                      <a:endParaRPr lang="en-US" sz="1400" b="1">
                        <a:effectLst/>
                        <a:latin typeface="Calibri"/>
                        <a:ea typeface="Times New Roman"/>
                        <a:cs typeface="Arial"/>
                      </a:endParaRPr>
                    </a:p>
                  </a:txBody>
                  <a:tcPr marL="42291" marR="42291" marT="0" marB="0"/>
                </a:tc>
              </a:tr>
              <a:tr h="478085">
                <a:tc vMerge="1">
                  <a:txBody>
                    <a:bodyPr/>
                    <a:lstStyle/>
                    <a:p>
                      <a:pPr rtl="1"/>
                      <a:endParaRPr lang="ar-IQ"/>
                    </a:p>
                  </a:txBody>
                  <a:tcPr/>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100</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75</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50</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dirty="0">
                          <a:effectLst/>
                        </a:rPr>
                        <a:t> </a:t>
                      </a:r>
                    </a:p>
                    <a:p>
                      <a:pPr algn="ctr" rtl="0">
                        <a:lnSpc>
                          <a:spcPct val="115000"/>
                        </a:lnSpc>
                        <a:spcAft>
                          <a:spcPts val="0"/>
                        </a:spcAft>
                      </a:pPr>
                      <a:r>
                        <a:rPr lang="ar-IQ" sz="1400" b="1" dirty="0">
                          <a:effectLst/>
                        </a:rPr>
                        <a:t>25</a:t>
                      </a:r>
                      <a:endParaRPr lang="en-US" sz="1400" b="1" dirty="0">
                        <a:effectLst/>
                        <a:latin typeface="Calibri"/>
                        <a:ea typeface="Times New Roman"/>
                        <a:cs typeface="Arial"/>
                      </a:endParaRPr>
                    </a:p>
                  </a:txBody>
                  <a:tcPr marL="42291" marR="42291" marT="0" marB="0"/>
                </a:tc>
                <a:tc vMerge="1">
                  <a:txBody>
                    <a:bodyPr/>
                    <a:lstStyle/>
                    <a:p>
                      <a:pPr rtl="1"/>
                      <a:endParaRPr lang="ar-IQ"/>
                    </a:p>
                  </a:txBody>
                  <a:tcPr/>
                </a:tc>
                <a:tc vMerge="1">
                  <a:txBody>
                    <a:bodyPr/>
                    <a:lstStyle/>
                    <a:p>
                      <a:pPr rtl="1"/>
                      <a:endParaRPr lang="ar-IQ"/>
                    </a:p>
                  </a:txBody>
                  <a:tcPr/>
                </a:tc>
              </a:tr>
              <a:tr h="293281">
                <a:tc>
                  <a:txBody>
                    <a:bodyPr/>
                    <a:lstStyle/>
                    <a:p>
                      <a:pPr algn="ctr" rtl="0">
                        <a:lnSpc>
                          <a:spcPct val="150000"/>
                        </a:lnSpc>
                        <a:spcAft>
                          <a:spcPts val="0"/>
                        </a:spcAft>
                      </a:pPr>
                      <a:r>
                        <a:rPr lang="en-US" sz="1400" b="1">
                          <a:effectLst/>
                        </a:rPr>
                        <a:t>17.30</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23.80</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19.63</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a:effectLst/>
                        </a:rPr>
                        <a:t>14.63</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dirty="0">
                          <a:effectLst/>
                        </a:rPr>
                        <a:t>11.16</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2291" marR="42291" marT="0" marB="0"/>
                </a:tc>
                <a:tc rowSpan="3">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البابونج</a:t>
                      </a:r>
                      <a:endParaRPr lang="en-US" sz="1400" b="1">
                        <a:effectLst/>
                        <a:latin typeface="Calibri"/>
                        <a:ea typeface="Times New Roman"/>
                        <a:cs typeface="Arial"/>
                      </a:endParaRPr>
                    </a:p>
                  </a:txBody>
                  <a:tcPr marL="42291" marR="42291" marT="0" marB="0"/>
                </a:tc>
              </a:tr>
              <a:tr h="462743">
                <a:tc>
                  <a:txBody>
                    <a:bodyPr/>
                    <a:lstStyle/>
                    <a:p>
                      <a:pPr algn="ctr" rtl="1">
                        <a:lnSpc>
                          <a:spcPct val="115000"/>
                        </a:lnSpc>
                        <a:spcAft>
                          <a:spcPts val="0"/>
                        </a:spcAft>
                      </a:pPr>
                      <a:r>
                        <a:rPr lang="en-US" sz="1400" b="1">
                          <a:effectLst/>
                        </a:rPr>
                        <a:t>19.35</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a:effectLst/>
                        </a:rPr>
                        <a:t>25.47</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a:effectLst/>
                        </a:rPr>
                        <a:t>20.92</a:t>
                      </a:r>
                    </a:p>
                    <a:p>
                      <a:pPr algn="ctr" rtl="0">
                        <a:lnSpc>
                          <a:spcPct val="115000"/>
                        </a:lnSpc>
                        <a:spcAft>
                          <a:spcPts val="0"/>
                        </a:spcAft>
                      </a:pPr>
                      <a:r>
                        <a:rPr lang="en-US" sz="1400" b="1">
                          <a:effectLst/>
                        </a:rPr>
                        <a:t> </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dirty="0">
                          <a:effectLst/>
                        </a:rPr>
                        <a:t>17.00</a:t>
                      </a:r>
                    </a:p>
                    <a:p>
                      <a:pPr algn="ctr" rtl="0">
                        <a:lnSpc>
                          <a:spcPct val="115000"/>
                        </a:lnSpc>
                        <a:spcAft>
                          <a:spcPts val="0"/>
                        </a:spcAft>
                      </a:pPr>
                      <a:r>
                        <a:rPr lang="en-US" sz="1400" b="1" dirty="0">
                          <a:effectLst/>
                        </a:rPr>
                        <a:t> </a:t>
                      </a:r>
                      <a:endParaRPr lang="en-US" sz="1400" b="1" dirty="0">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dirty="0">
                          <a:effectLst/>
                        </a:rPr>
                        <a:t>14.00</a:t>
                      </a:r>
                      <a:endParaRPr lang="en-US" sz="1400" b="1" dirty="0">
                        <a:effectLst/>
                        <a:latin typeface="Calibri"/>
                        <a:ea typeface="Times New Roman"/>
                        <a:cs typeface="Arial"/>
                      </a:endParaRPr>
                    </a:p>
                  </a:txBody>
                  <a:tcPr marL="42291" marR="42291" marT="0" marB="0"/>
                </a:tc>
                <a:tc>
                  <a:txBody>
                    <a:bodyPr/>
                    <a:lstStyle/>
                    <a:p>
                      <a:pPr algn="ctr" rtl="1">
                        <a:lnSpc>
                          <a:spcPct val="115000"/>
                        </a:lnSpc>
                        <a:spcAft>
                          <a:spcPts val="0"/>
                        </a:spcAft>
                      </a:pPr>
                      <a:r>
                        <a:rPr lang="ar-IQ" sz="1400" b="1">
                          <a:effectLst/>
                        </a:rPr>
                        <a:t>ماء حار</a:t>
                      </a:r>
                      <a:endParaRPr lang="en-US" sz="1400" b="1">
                        <a:effectLst/>
                        <a:latin typeface="Calibri"/>
                        <a:ea typeface="Times New Roman"/>
                        <a:cs typeface="Arial"/>
                      </a:endParaRPr>
                    </a:p>
                  </a:txBody>
                  <a:tcPr marL="42291" marR="42291" marT="0" marB="0"/>
                </a:tc>
                <a:tc vMerge="1">
                  <a:txBody>
                    <a:bodyPr/>
                    <a:lstStyle/>
                    <a:p>
                      <a:pPr rtl="1"/>
                      <a:endParaRPr lang="ar-IQ"/>
                    </a:p>
                  </a:txBody>
                  <a:tcPr/>
                </a:tc>
              </a:tr>
              <a:tr h="293281">
                <a:tc>
                  <a:txBody>
                    <a:bodyPr/>
                    <a:lstStyle/>
                    <a:p>
                      <a:pPr algn="ctr" rtl="0">
                        <a:lnSpc>
                          <a:spcPct val="150000"/>
                        </a:lnSpc>
                        <a:spcAft>
                          <a:spcPts val="0"/>
                        </a:spcAft>
                      </a:pPr>
                      <a:r>
                        <a:rPr lang="en-US" sz="1400" b="1" dirty="0">
                          <a:solidFill>
                            <a:srgbClr val="FFC000"/>
                          </a:solidFill>
                          <a:effectLst/>
                        </a:rPr>
                        <a:t>27.40</a:t>
                      </a:r>
                      <a:endParaRPr lang="en-US" sz="1400" b="1" dirty="0">
                        <a:solidFill>
                          <a:srgbClr val="FFC000"/>
                        </a:solidFill>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solidFill>
                            <a:schemeClr val="accent3">
                              <a:lumMod val="50000"/>
                            </a:schemeClr>
                          </a:solidFill>
                          <a:effectLst/>
                        </a:rPr>
                        <a:t>40.06</a:t>
                      </a:r>
                      <a:endParaRPr lang="en-US" sz="1400" b="1" dirty="0">
                        <a:solidFill>
                          <a:schemeClr val="accent3">
                            <a:lumMod val="50000"/>
                          </a:schemeClr>
                        </a:solidFill>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30.15</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22.11</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dirty="0">
                          <a:effectLst/>
                        </a:rPr>
                        <a:t>17.30</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2291" marR="42291" marT="0" marB="0"/>
                </a:tc>
                <a:tc vMerge="1">
                  <a:txBody>
                    <a:bodyPr/>
                    <a:lstStyle/>
                    <a:p>
                      <a:pPr rtl="1"/>
                      <a:endParaRPr lang="ar-IQ"/>
                    </a:p>
                  </a:txBody>
                  <a:tcPr/>
                </a:tc>
              </a:tr>
              <a:tr h="293281">
                <a:tc>
                  <a:txBody>
                    <a:bodyPr/>
                    <a:lstStyle/>
                    <a:p>
                      <a:pPr algn="ctr" rtl="0">
                        <a:lnSpc>
                          <a:spcPct val="150000"/>
                        </a:lnSpc>
                        <a:spcAft>
                          <a:spcPts val="0"/>
                        </a:spcAft>
                      </a:pPr>
                      <a:r>
                        <a:rPr lang="en-US" sz="1400" b="1">
                          <a:effectLst/>
                        </a:rPr>
                        <a:t>15.14</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20.34</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17.20</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14.22</a:t>
                      </a:r>
                      <a:endParaRPr lang="en-US" sz="1400" b="1" dirty="0">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8.80</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2291" marR="42291" marT="0" marB="0"/>
                </a:tc>
                <a:tc rowSpan="3">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الحلبة</a:t>
                      </a:r>
                      <a:endParaRPr lang="en-US" sz="1400" b="1">
                        <a:effectLst/>
                        <a:latin typeface="Calibri"/>
                        <a:ea typeface="Times New Roman"/>
                        <a:cs typeface="Arial"/>
                      </a:endParaRPr>
                    </a:p>
                  </a:txBody>
                  <a:tcPr marL="42291" marR="42291" marT="0" marB="0"/>
                </a:tc>
              </a:tr>
              <a:tr h="293281">
                <a:tc>
                  <a:txBody>
                    <a:bodyPr/>
                    <a:lstStyle/>
                    <a:p>
                      <a:pPr algn="ctr" rtl="0">
                        <a:lnSpc>
                          <a:spcPct val="150000"/>
                        </a:lnSpc>
                        <a:spcAft>
                          <a:spcPts val="0"/>
                        </a:spcAft>
                      </a:pPr>
                      <a:r>
                        <a:rPr lang="en-US" sz="1400" b="1">
                          <a:effectLst/>
                        </a:rPr>
                        <a:t>17.44</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23.98</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18.88</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dirty="0">
                          <a:effectLst/>
                        </a:rPr>
                        <a:t>14.7</a:t>
                      </a:r>
                      <a:endParaRPr lang="en-US" sz="1400" b="1" dirty="0">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12.22</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2291" marR="42291" marT="0" marB="0"/>
                </a:tc>
                <a:tc vMerge="1">
                  <a:txBody>
                    <a:bodyPr/>
                    <a:lstStyle/>
                    <a:p>
                      <a:pPr rtl="1"/>
                      <a:endParaRPr lang="ar-IQ"/>
                    </a:p>
                  </a:txBody>
                  <a:tcPr/>
                </a:tc>
              </a:tr>
              <a:tr h="293281">
                <a:tc>
                  <a:txBody>
                    <a:bodyPr/>
                    <a:lstStyle/>
                    <a:p>
                      <a:pPr algn="ctr" rtl="0">
                        <a:lnSpc>
                          <a:spcPct val="150000"/>
                        </a:lnSpc>
                        <a:spcAft>
                          <a:spcPts val="0"/>
                        </a:spcAft>
                      </a:pPr>
                      <a:r>
                        <a:rPr lang="en-US" sz="1400" b="1" dirty="0">
                          <a:solidFill>
                            <a:srgbClr val="FFC000"/>
                          </a:solidFill>
                          <a:effectLst/>
                        </a:rPr>
                        <a:t>23.17</a:t>
                      </a:r>
                      <a:endParaRPr lang="en-US" sz="1400" b="1" dirty="0">
                        <a:solidFill>
                          <a:srgbClr val="FFC000"/>
                        </a:solidFill>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solidFill>
                            <a:schemeClr val="accent3">
                              <a:lumMod val="50000"/>
                            </a:schemeClr>
                          </a:solidFill>
                          <a:effectLst/>
                        </a:rPr>
                        <a:t>33.59</a:t>
                      </a:r>
                      <a:endParaRPr lang="en-US" sz="1400" b="1" dirty="0">
                        <a:solidFill>
                          <a:schemeClr val="accent3">
                            <a:lumMod val="50000"/>
                          </a:schemeClr>
                        </a:solidFill>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24.55</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19.21</a:t>
                      </a:r>
                      <a:endParaRPr lang="en-US" sz="1400" b="1" dirty="0">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15.33</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2291" marR="42291" marT="0" marB="0"/>
                </a:tc>
                <a:tc vMerge="1">
                  <a:txBody>
                    <a:bodyPr/>
                    <a:lstStyle/>
                    <a:p>
                      <a:pPr rtl="1"/>
                      <a:endParaRPr lang="ar-IQ"/>
                    </a:p>
                  </a:txBody>
                  <a:tcPr/>
                </a:tc>
              </a:tr>
              <a:tr h="264097">
                <a:tc>
                  <a:txBody>
                    <a:bodyPr/>
                    <a:lstStyle/>
                    <a:p>
                      <a:pPr algn="ctr" rtl="0">
                        <a:lnSpc>
                          <a:spcPct val="115000"/>
                        </a:lnSpc>
                        <a:spcAft>
                          <a:spcPts val="0"/>
                        </a:spcAft>
                      </a:pPr>
                      <a:r>
                        <a:rPr lang="en-US" sz="1400" b="1">
                          <a:effectLst/>
                        </a:rPr>
                        <a:t>1.90</a:t>
                      </a:r>
                      <a:endParaRPr lang="en-US" sz="1400" b="1">
                        <a:effectLst/>
                        <a:latin typeface="Calibri"/>
                        <a:ea typeface="Times New Roman"/>
                        <a:cs typeface="Arial"/>
                      </a:endParaRPr>
                    </a:p>
                  </a:txBody>
                  <a:tcPr marL="42291" marR="42291" marT="0" marB="0"/>
                </a:tc>
                <a:tc gridSpan="5">
                  <a:txBody>
                    <a:bodyPr/>
                    <a:lstStyle/>
                    <a:p>
                      <a:pPr algn="ctr" rtl="1">
                        <a:lnSpc>
                          <a:spcPct val="115000"/>
                        </a:lnSpc>
                        <a:spcAft>
                          <a:spcPts val="0"/>
                        </a:spcAft>
                      </a:pPr>
                      <a:r>
                        <a:rPr lang="ar-IQ" sz="1400" b="1" dirty="0">
                          <a:effectLst/>
                        </a:rPr>
                        <a:t>2</a:t>
                      </a:r>
                      <a:r>
                        <a:rPr lang="en-US" sz="1400" b="1" dirty="0">
                          <a:effectLst/>
                        </a:rPr>
                        <a:t>.20</a:t>
                      </a:r>
                      <a:endParaRPr lang="en-US" sz="1400" b="1" dirty="0">
                        <a:effectLst/>
                        <a:latin typeface="Calibri"/>
                        <a:ea typeface="Times New Roman"/>
                        <a:cs typeface="Arial"/>
                      </a:endParaRPr>
                    </a:p>
                  </a:txBody>
                  <a:tcPr marL="42291" marR="42291"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2291" marR="42291" marT="0" marB="0"/>
                </a:tc>
              </a:tr>
              <a:tr h="362574">
                <a:tc>
                  <a:txBody>
                    <a:bodyPr/>
                    <a:lstStyle/>
                    <a:p>
                      <a:pPr algn="ctr" rtl="0">
                        <a:lnSpc>
                          <a:spcPct val="115000"/>
                        </a:lnSpc>
                        <a:spcAft>
                          <a:spcPts val="0"/>
                        </a:spcAft>
                      </a:pPr>
                      <a:r>
                        <a:rPr lang="en-US" sz="1400" b="1" dirty="0">
                          <a:solidFill>
                            <a:schemeClr val="tx1"/>
                          </a:solidFill>
                          <a:effectLst/>
                        </a:rPr>
                        <a:t>21.34</a:t>
                      </a:r>
                      <a:endParaRPr lang="en-US" sz="1400" b="1" dirty="0">
                        <a:solidFill>
                          <a:schemeClr val="tx1"/>
                        </a:solidFill>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29.77</a:t>
                      </a:r>
                      <a:endParaRPr lang="en-US" sz="1400" b="1" dirty="0">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23.56</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17.91</a:t>
                      </a:r>
                      <a:endParaRPr lang="en-US" sz="1400" b="1" dirty="0">
                        <a:effectLst/>
                        <a:latin typeface="Calibri"/>
                        <a:ea typeface="Times New Roman"/>
                        <a:cs typeface="Arial"/>
                      </a:endParaRPr>
                    </a:p>
                  </a:txBody>
                  <a:tcPr marL="42291" marR="42291" marT="0" marB="0"/>
                </a:tc>
                <a:tc>
                  <a:txBody>
                    <a:bodyPr/>
                    <a:lstStyle/>
                    <a:p>
                      <a:pPr algn="ctr" rtl="1">
                        <a:lnSpc>
                          <a:spcPct val="115000"/>
                        </a:lnSpc>
                        <a:spcAft>
                          <a:spcPts val="0"/>
                        </a:spcAft>
                      </a:pPr>
                      <a:r>
                        <a:rPr lang="ar-IQ" sz="1400" b="1" dirty="0">
                          <a:effectLst/>
                        </a:rPr>
                        <a:t>14</a:t>
                      </a:r>
                      <a:r>
                        <a:rPr lang="en-US" sz="1400" b="1" dirty="0">
                          <a:effectLst/>
                        </a:rPr>
                        <a:t>.15</a:t>
                      </a:r>
                      <a:endParaRPr lang="en-US" sz="1400" b="1" dirty="0">
                        <a:effectLst/>
                        <a:latin typeface="Calibri"/>
                        <a:ea typeface="Times New Roman"/>
                        <a:cs typeface="Arial"/>
                      </a:endParaRPr>
                    </a:p>
                  </a:txBody>
                  <a:tcPr marL="42291" marR="42291" marT="0" marB="0"/>
                </a:tc>
                <a:tc>
                  <a:txBody>
                    <a:bodyPr/>
                    <a:lstStyle/>
                    <a:p>
                      <a:pPr algn="ctr" rtl="0">
                        <a:lnSpc>
                          <a:spcPct val="115000"/>
                        </a:lnSpc>
                        <a:spcAft>
                          <a:spcPts val="0"/>
                        </a:spcAft>
                      </a:pPr>
                      <a:r>
                        <a:rPr lang="ar-IQ" sz="1400" b="1">
                          <a:effectLst/>
                        </a:rPr>
                        <a:t>البابونج</a:t>
                      </a:r>
                      <a:endParaRPr lang="en-US" sz="1400" b="1">
                        <a:effectLst/>
                        <a:latin typeface="Calibri"/>
                        <a:ea typeface="Times New Roman"/>
                        <a:cs typeface="Arial"/>
                      </a:endParaRPr>
                    </a:p>
                  </a:txBody>
                  <a:tcPr marL="42291" marR="42291" marT="0" marB="0"/>
                </a:tc>
                <a:tc rowSpan="2">
                  <a:txBody>
                    <a:bodyPr/>
                    <a:lstStyle/>
                    <a:p>
                      <a:pPr algn="ctr" rtl="0">
                        <a:lnSpc>
                          <a:spcPct val="115000"/>
                        </a:lnSpc>
                        <a:spcAft>
                          <a:spcPts val="0"/>
                        </a:spcAft>
                      </a:pPr>
                      <a:r>
                        <a:rPr lang="ar-IQ" sz="1400" b="1">
                          <a:effectLst/>
                        </a:rPr>
                        <a:t>مصدر المستخلص * التركيز</a:t>
                      </a:r>
                      <a:endParaRPr lang="en-US" sz="1400" b="1">
                        <a:effectLst/>
                        <a:latin typeface="Calibri"/>
                        <a:ea typeface="Times New Roman"/>
                        <a:cs typeface="Arial"/>
                      </a:endParaRPr>
                    </a:p>
                  </a:txBody>
                  <a:tcPr marL="42291" marR="42291" marT="0" marB="0"/>
                </a:tc>
              </a:tr>
              <a:tr h="338408">
                <a:tc>
                  <a:txBody>
                    <a:bodyPr/>
                    <a:lstStyle/>
                    <a:p>
                      <a:pPr algn="ctr" rtl="0">
                        <a:lnSpc>
                          <a:spcPct val="115000"/>
                        </a:lnSpc>
                        <a:spcAft>
                          <a:spcPts val="0"/>
                        </a:spcAft>
                      </a:pPr>
                      <a:r>
                        <a:rPr lang="en-US" sz="1400" b="1" dirty="0">
                          <a:solidFill>
                            <a:schemeClr val="tx1"/>
                          </a:solidFill>
                          <a:effectLst/>
                        </a:rPr>
                        <a:t>18.56</a:t>
                      </a:r>
                      <a:endParaRPr lang="en-US" sz="1400" b="1" dirty="0">
                        <a:solidFill>
                          <a:schemeClr val="tx1"/>
                        </a:solidFill>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25.97</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a:effectLst/>
                        </a:rPr>
                        <a:t>20.12</a:t>
                      </a:r>
                      <a:endParaRPr lang="en-US" sz="1400" b="1">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16.04</a:t>
                      </a:r>
                      <a:endParaRPr lang="en-US" sz="1400" b="1" dirty="0">
                        <a:effectLst/>
                        <a:latin typeface="Calibri"/>
                        <a:ea typeface="Times New Roman"/>
                        <a:cs typeface="Arial"/>
                      </a:endParaRPr>
                    </a:p>
                  </a:txBody>
                  <a:tcPr marL="42291" marR="42291" marT="0" marB="0"/>
                </a:tc>
                <a:tc>
                  <a:txBody>
                    <a:bodyPr/>
                    <a:lstStyle/>
                    <a:p>
                      <a:pPr algn="ctr" rtl="1">
                        <a:lnSpc>
                          <a:spcPct val="115000"/>
                        </a:lnSpc>
                        <a:spcAft>
                          <a:spcPts val="0"/>
                        </a:spcAft>
                      </a:pPr>
                      <a:r>
                        <a:rPr lang="en-US" sz="1400" b="1" dirty="0">
                          <a:effectLst/>
                        </a:rPr>
                        <a:t>12.11</a:t>
                      </a:r>
                      <a:endParaRPr lang="en-US" sz="1400" b="1" dirty="0">
                        <a:effectLst/>
                        <a:latin typeface="Calibri"/>
                        <a:ea typeface="Times New Roman"/>
                        <a:cs typeface="Arial"/>
                      </a:endParaRPr>
                    </a:p>
                  </a:txBody>
                  <a:tcPr marL="42291" marR="42291" marT="0" marB="0"/>
                </a:tc>
                <a:tc>
                  <a:txBody>
                    <a:bodyPr/>
                    <a:lstStyle/>
                    <a:p>
                      <a:pPr algn="ctr" rtl="0">
                        <a:lnSpc>
                          <a:spcPct val="115000"/>
                        </a:lnSpc>
                        <a:spcAft>
                          <a:spcPts val="0"/>
                        </a:spcAft>
                      </a:pPr>
                      <a:r>
                        <a:rPr lang="ar-IQ" sz="1400" b="1">
                          <a:effectLst/>
                        </a:rPr>
                        <a:t>الحلبة</a:t>
                      </a:r>
                      <a:endParaRPr lang="en-US" sz="1400" b="1">
                        <a:effectLst/>
                        <a:latin typeface="Calibri"/>
                        <a:ea typeface="Times New Roman"/>
                        <a:cs typeface="Arial"/>
                      </a:endParaRPr>
                    </a:p>
                  </a:txBody>
                  <a:tcPr marL="42291" marR="42291" marT="0" marB="0"/>
                </a:tc>
                <a:tc vMerge="1">
                  <a:txBody>
                    <a:bodyPr/>
                    <a:lstStyle/>
                    <a:p>
                      <a:pPr rtl="1"/>
                      <a:endParaRPr lang="ar-IQ"/>
                    </a:p>
                  </a:txBody>
                  <a:tcPr/>
                </a:tc>
              </a:tr>
              <a:tr h="229966">
                <a:tc>
                  <a:txBody>
                    <a:bodyPr/>
                    <a:lstStyle/>
                    <a:p>
                      <a:pPr algn="ctr" rtl="0">
                        <a:lnSpc>
                          <a:spcPct val="115000"/>
                        </a:lnSpc>
                        <a:spcAft>
                          <a:spcPts val="0"/>
                        </a:spcAft>
                      </a:pPr>
                      <a:r>
                        <a:rPr lang="en-US" sz="1400" b="1">
                          <a:effectLst/>
                        </a:rPr>
                        <a:t>5.00</a:t>
                      </a:r>
                      <a:endParaRPr lang="en-US" sz="1400" b="1">
                        <a:effectLst/>
                        <a:latin typeface="Calibri"/>
                        <a:ea typeface="Times New Roman"/>
                        <a:cs typeface="Arial"/>
                      </a:endParaRPr>
                    </a:p>
                  </a:txBody>
                  <a:tcPr marL="42291" marR="42291" marT="0" marB="0"/>
                </a:tc>
                <a:tc gridSpan="5">
                  <a:txBody>
                    <a:bodyPr/>
                    <a:lstStyle/>
                    <a:p>
                      <a:pPr algn="ctr" rtl="0">
                        <a:lnSpc>
                          <a:spcPct val="115000"/>
                        </a:lnSpc>
                        <a:spcAft>
                          <a:spcPts val="0"/>
                        </a:spcAft>
                      </a:pPr>
                      <a:r>
                        <a:rPr lang="en-US" sz="1400" b="1" dirty="0">
                          <a:effectLst/>
                        </a:rPr>
                        <a:t>3.68</a:t>
                      </a:r>
                      <a:endParaRPr lang="en-US" sz="1400" b="1" dirty="0">
                        <a:effectLst/>
                        <a:latin typeface="Calibri"/>
                        <a:ea typeface="Times New Roman"/>
                        <a:cs typeface="Arial"/>
                      </a:endParaRPr>
                    </a:p>
                  </a:txBody>
                  <a:tcPr marL="42291" marR="42291"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2291" marR="42291" marT="0" marB="0"/>
                </a:tc>
              </a:tr>
              <a:tr h="293281">
                <a:tc>
                  <a:txBody>
                    <a:bodyPr/>
                    <a:lstStyle/>
                    <a:p>
                      <a:pPr algn="ctr" rtl="0">
                        <a:lnSpc>
                          <a:spcPct val="150000"/>
                        </a:lnSpc>
                        <a:spcAft>
                          <a:spcPts val="0"/>
                        </a:spcAft>
                      </a:pPr>
                      <a:r>
                        <a:rPr lang="en-US" sz="1400" b="1">
                          <a:effectLst/>
                        </a:rPr>
                        <a:t>16.22</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a:effectLst/>
                        </a:rPr>
                        <a:t>22.07</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a:effectLst/>
                        </a:rPr>
                        <a:t>18.41</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dirty="0">
                          <a:effectLst/>
                        </a:rPr>
                        <a:t>14.42</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dirty="0">
                          <a:effectLst/>
                        </a:rPr>
                        <a:t>9.98</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2291" marR="42291" marT="0" marB="0"/>
                </a:tc>
                <a:tc rowSpan="3">
                  <a:txBody>
                    <a:bodyPr/>
                    <a:lstStyle/>
                    <a:p>
                      <a:pPr algn="ctr" rtl="0">
                        <a:lnSpc>
                          <a:spcPct val="115000"/>
                        </a:lnSpc>
                        <a:spcAft>
                          <a:spcPts val="0"/>
                        </a:spcAft>
                      </a:pPr>
                      <a:r>
                        <a:rPr lang="ar-IQ" sz="1400" b="1">
                          <a:effectLst/>
                        </a:rPr>
                        <a:t>طريقة الاستخلاص * التركيز</a:t>
                      </a:r>
                      <a:endParaRPr lang="en-US" sz="1400" b="1">
                        <a:effectLst/>
                        <a:latin typeface="Calibri"/>
                        <a:ea typeface="Times New Roman"/>
                        <a:cs typeface="Arial"/>
                      </a:endParaRPr>
                    </a:p>
                  </a:txBody>
                  <a:tcPr marL="42291" marR="42291" marT="0" marB="0"/>
                </a:tc>
              </a:tr>
              <a:tr h="293281">
                <a:tc>
                  <a:txBody>
                    <a:bodyPr/>
                    <a:lstStyle/>
                    <a:p>
                      <a:pPr algn="ctr" rtl="0">
                        <a:lnSpc>
                          <a:spcPct val="150000"/>
                        </a:lnSpc>
                        <a:spcAft>
                          <a:spcPts val="0"/>
                        </a:spcAft>
                      </a:pPr>
                      <a:r>
                        <a:rPr lang="en-US" sz="1400" b="1">
                          <a:effectLst/>
                        </a:rPr>
                        <a:t>18.39</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a:effectLst/>
                        </a:rPr>
                        <a:t>24.72</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a:effectLst/>
                        </a:rPr>
                        <a:t>19.90</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dirty="0">
                          <a:effectLst/>
                        </a:rPr>
                        <a:t>15.85</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dirty="0">
                          <a:effectLst/>
                        </a:rPr>
                        <a:t>13.11</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2291" marR="42291" marT="0" marB="0"/>
                </a:tc>
                <a:tc vMerge="1">
                  <a:txBody>
                    <a:bodyPr/>
                    <a:lstStyle/>
                    <a:p>
                      <a:pPr rtl="1"/>
                      <a:endParaRPr lang="ar-IQ"/>
                    </a:p>
                  </a:txBody>
                  <a:tcPr/>
                </a:tc>
              </a:tr>
              <a:tr h="293281">
                <a:tc>
                  <a:txBody>
                    <a:bodyPr/>
                    <a:lstStyle/>
                    <a:p>
                      <a:pPr algn="ctr" rtl="0">
                        <a:lnSpc>
                          <a:spcPct val="150000"/>
                        </a:lnSpc>
                        <a:spcAft>
                          <a:spcPts val="0"/>
                        </a:spcAft>
                      </a:pPr>
                      <a:r>
                        <a:rPr lang="en-US" sz="1400" b="1">
                          <a:effectLst/>
                        </a:rPr>
                        <a:t>25.28</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a:effectLst/>
                        </a:rPr>
                        <a:t>36.82</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a:effectLst/>
                        </a:rPr>
                        <a:t>27.35</a:t>
                      </a:r>
                      <a:endParaRPr lang="en-US" sz="1400" b="1">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dirty="0">
                          <a:effectLst/>
                        </a:rPr>
                        <a:t>20.66</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en-US" sz="1400" b="1" dirty="0">
                          <a:effectLst/>
                        </a:rPr>
                        <a:t>16.31</a:t>
                      </a:r>
                      <a:endParaRPr lang="en-US" sz="1400" b="1" dirty="0">
                        <a:effectLst/>
                        <a:latin typeface="Calibri"/>
                        <a:ea typeface="Times New Roman"/>
                        <a:cs typeface="Arial"/>
                      </a:endParaRPr>
                    </a:p>
                  </a:txBody>
                  <a:tcPr marL="42291" marR="42291"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2291" marR="42291" marT="0" marB="0"/>
                </a:tc>
                <a:tc vMerge="1">
                  <a:txBody>
                    <a:bodyPr/>
                    <a:lstStyle/>
                    <a:p>
                      <a:pPr rtl="1"/>
                      <a:endParaRPr lang="ar-IQ"/>
                    </a:p>
                  </a:txBody>
                  <a:tcPr/>
                </a:tc>
              </a:tr>
              <a:tr h="313896">
                <a:tc>
                  <a:txBody>
                    <a:bodyPr/>
                    <a:lstStyle/>
                    <a:p>
                      <a:pPr algn="ctr" rtl="0">
                        <a:lnSpc>
                          <a:spcPct val="115000"/>
                        </a:lnSpc>
                        <a:spcAft>
                          <a:spcPts val="0"/>
                        </a:spcAft>
                      </a:pPr>
                      <a:r>
                        <a:rPr lang="en-US" sz="1400" b="1">
                          <a:effectLst/>
                        </a:rPr>
                        <a:t>3.35</a:t>
                      </a:r>
                      <a:endParaRPr lang="en-US" sz="1400" b="1">
                        <a:effectLst/>
                        <a:latin typeface="Calibri"/>
                        <a:ea typeface="Times New Roman"/>
                        <a:cs typeface="Arial"/>
                      </a:endParaRPr>
                    </a:p>
                  </a:txBody>
                  <a:tcPr marL="42291" marR="42291" marT="0" marB="0"/>
                </a:tc>
                <a:tc gridSpan="5">
                  <a:txBody>
                    <a:bodyPr/>
                    <a:lstStyle/>
                    <a:p>
                      <a:pPr algn="ctr" rtl="0">
                        <a:lnSpc>
                          <a:spcPct val="115000"/>
                        </a:lnSpc>
                        <a:spcAft>
                          <a:spcPts val="0"/>
                        </a:spcAft>
                      </a:pPr>
                      <a:r>
                        <a:rPr lang="en-US" sz="1400" b="1" dirty="0">
                          <a:effectLst/>
                        </a:rPr>
                        <a:t>3.03</a:t>
                      </a:r>
                      <a:endParaRPr lang="en-US" sz="1400" b="1" dirty="0">
                        <a:effectLst/>
                        <a:latin typeface="Calibri"/>
                        <a:ea typeface="Times New Roman"/>
                        <a:cs typeface="Arial"/>
                      </a:endParaRPr>
                    </a:p>
                  </a:txBody>
                  <a:tcPr marL="42291" marR="42291"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2291" marR="42291" marT="0" marB="0"/>
                </a:tc>
              </a:tr>
              <a:tr h="461939">
                <a:tc>
                  <a:txBody>
                    <a:bodyPr/>
                    <a:lstStyle/>
                    <a:p>
                      <a:pPr algn="ctr" rtl="0">
                        <a:lnSpc>
                          <a:spcPct val="115000"/>
                        </a:lnSpc>
                        <a:spcAft>
                          <a:spcPts val="0"/>
                        </a:spcAft>
                      </a:pPr>
                      <a:r>
                        <a:rPr lang="en-US" sz="1400" b="1">
                          <a:effectLst/>
                        </a:rPr>
                        <a:t>19.96</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a:effectLst/>
                        </a:rPr>
                        <a:t>27.87</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a:effectLst/>
                        </a:rPr>
                        <a:t>21.88</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dirty="0">
                          <a:effectLst/>
                        </a:rPr>
                        <a:t>16.97</a:t>
                      </a:r>
                      <a:endParaRPr lang="en-US" sz="1400" b="1" dirty="0">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dirty="0">
                          <a:effectLst/>
                        </a:rPr>
                        <a:t>13.13</a:t>
                      </a:r>
                      <a:endParaRPr lang="en-US" sz="1400" b="1" dirty="0">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a:effectLst/>
                        </a:rPr>
                        <a:t> </a:t>
                      </a:r>
                      <a:endParaRPr lang="en-US" sz="1400" b="1">
                        <a:effectLst/>
                        <a:latin typeface="Calibri"/>
                        <a:ea typeface="Times New Roman"/>
                        <a:cs typeface="Arial"/>
                      </a:endParaRPr>
                    </a:p>
                  </a:txBody>
                  <a:tcPr marL="42291" marR="42291" marT="0" marB="0"/>
                </a:tc>
                <a:tc>
                  <a:txBody>
                    <a:bodyPr/>
                    <a:lstStyle/>
                    <a:p>
                      <a:pPr algn="ctr" rtl="0">
                        <a:lnSpc>
                          <a:spcPct val="115000"/>
                        </a:lnSpc>
                        <a:spcAft>
                          <a:spcPts val="0"/>
                        </a:spcAft>
                      </a:pPr>
                      <a:r>
                        <a:rPr lang="ar-IQ" sz="1400" b="1">
                          <a:effectLst/>
                        </a:rPr>
                        <a:t>متوسط التركيز</a:t>
                      </a:r>
                      <a:endParaRPr lang="en-US" sz="1400" b="1">
                        <a:effectLst/>
                        <a:latin typeface="Calibri"/>
                        <a:ea typeface="Times New Roman"/>
                        <a:cs typeface="Arial"/>
                      </a:endParaRPr>
                    </a:p>
                  </a:txBody>
                  <a:tcPr marL="42291" marR="42291" marT="0" marB="0"/>
                </a:tc>
              </a:tr>
              <a:tr h="462743">
                <a:tc gridSpan="5">
                  <a:txBody>
                    <a:bodyPr/>
                    <a:lstStyle/>
                    <a:p>
                      <a:pPr algn="ctr" rtl="1">
                        <a:lnSpc>
                          <a:spcPct val="115000"/>
                        </a:lnSpc>
                        <a:spcAft>
                          <a:spcPts val="0"/>
                        </a:spcAft>
                      </a:pPr>
                      <a:r>
                        <a:rPr lang="ar-IQ" sz="1400" b="1" dirty="0">
                          <a:effectLst/>
                        </a:rPr>
                        <a:t>                                            </a:t>
                      </a:r>
                      <a:r>
                        <a:rPr lang="en-US" sz="1400" b="1" dirty="0">
                          <a:effectLst/>
                        </a:rPr>
                        <a:t>2.89</a:t>
                      </a:r>
                      <a:endParaRPr lang="en-US" sz="1400" b="1" dirty="0">
                        <a:effectLst/>
                        <a:latin typeface="Calibri"/>
                        <a:ea typeface="Times New Roman"/>
                        <a:cs typeface="Arial"/>
                      </a:endParaRPr>
                    </a:p>
                  </a:txBody>
                  <a:tcPr marL="42291" marR="42291"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dirty="0">
                          <a:effectLst/>
                        </a:rPr>
                        <a:t> </a:t>
                      </a:r>
                    </a:p>
                    <a:p>
                      <a:pPr algn="ctr" rtl="0">
                        <a:lnSpc>
                          <a:spcPct val="115000"/>
                        </a:lnSpc>
                        <a:spcAft>
                          <a:spcPts val="0"/>
                        </a:spcAft>
                      </a:pPr>
                      <a:r>
                        <a:rPr lang="en-US" sz="1400" b="1" dirty="0">
                          <a:effectLst/>
                        </a:rPr>
                        <a:t> </a:t>
                      </a:r>
                      <a:endParaRPr lang="en-US" sz="1400" b="1" dirty="0">
                        <a:effectLst/>
                        <a:latin typeface="Calibri"/>
                        <a:ea typeface="Times New Roman"/>
                        <a:cs typeface="Arial"/>
                      </a:endParaRPr>
                    </a:p>
                  </a:txBody>
                  <a:tcPr marL="42291" marR="42291" marT="0" marB="0"/>
                </a:tc>
                <a:tc>
                  <a:txBody>
                    <a:bodyPr/>
                    <a:lstStyle/>
                    <a:p>
                      <a:pPr algn="ctr" rtl="0">
                        <a:lnSpc>
                          <a:spcPct val="115000"/>
                        </a:lnSpc>
                        <a:spcAft>
                          <a:spcPts val="0"/>
                        </a:spcAft>
                      </a:pPr>
                      <a:r>
                        <a:rPr lang="en-US" sz="1400" b="1" dirty="0">
                          <a:effectLst/>
                        </a:rPr>
                        <a:t>LSD0.05</a:t>
                      </a:r>
                      <a:endParaRPr lang="en-US" sz="1400" b="1" dirty="0">
                        <a:effectLst/>
                        <a:latin typeface="Calibri"/>
                        <a:ea typeface="Times New Roman"/>
                        <a:cs typeface="Arial"/>
                      </a:endParaRPr>
                    </a:p>
                  </a:txBody>
                  <a:tcPr marL="42291" marR="42291" marT="0" marB="0"/>
                </a:tc>
              </a:tr>
            </a:tbl>
          </a:graphicData>
        </a:graphic>
      </p:graphicFrame>
    </p:spTree>
    <p:extLst>
      <p:ext uri="{BB962C8B-B14F-4D97-AF65-F5344CB8AC3E}">
        <p14:creationId xmlns:p14="http://schemas.microsoft.com/office/powerpoint/2010/main" val="2042581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8722214" cy="707886"/>
          </a:xfrm>
          <a:prstGeom prst="rect">
            <a:avLst/>
          </a:prstGeom>
        </p:spPr>
        <p:txBody>
          <a:bodyPr wrap="square">
            <a:spAutoFit/>
          </a:bodyPr>
          <a:lstStyle/>
          <a:p>
            <a:pPr algn="r"/>
            <a:r>
              <a:rPr lang="en-US" sz="2000" b="1" dirty="0" smtClean="0"/>
              <a:t> </a:t>
            </a:r>
            <a:r>
              <a:rPr lang="ar-SA" sz="2000" b="1" dirty="0" smtClean="0"/>
              <a:t>جدول (10) </a:t>
            </a:r>
          </a:p>
          <a:p>
            <a:pPr algn="r"/>
            <a:endParaRPr lang="ar-IQ" sz="2000" b="1" dirty="0"/>
          </a:p>
        </p:txBody>
      </p:sp>
      <p:graphicFrame>
        <p:nvGraphicFramePr>
          <p:cNvPr id="4" name="Table 3"/>
          <p:cNvGraphicFramePr>
            <a:graphicFrameLocks noGrp="1"/>
          </p:cNvGraphicFramePr>
          <p:nvPr>
            <p:extLst>
              <p:ext uri="{D42A27DB-BD31-4B8C-83A1-F6EECF244321}">
                <p14:modId xmlns:p14="http://schemas.microsoft.com/office/powerpoint/2010/main" val="14937702"/>
              </p:ext>
            </p:extLst>
          </p:nvPr>
        </p:nvGraphicFramePr>
        <p:xfrm>
          <a:off x="228599" y="762003"/>
          <a:ext cx="8722214" cy="5988492"/>
        </p:xfrm>
        <a:graphic>
          <a:graphicData uri="http://schemas.openxmlformats.org/drawingml/2006/table">
            <a:tbl>
              <a:tblPr firstRow="1" firstCol="1" bandRow="1">
                <a:tableStyleId>{5C22544A-7EE6-4342-B048-85BDC9FD1C3A}</a:tableStyleId>
              </a:tblPr>
              <a:tblGrid>
                <a:gridCol w="1726233"/>
                <a:gridCol w="1341324"/>
                <a:gridCol w="1150222"/>
                <a:gridCol w="1091630"/>
                <a:gridCol w="1091630"/>
                <a:gridCol w="1131291"/>
                <a:gridCol w="1189884"/>
              </a:tblGrid>
              <a:tr h="233065">
                <a:tc rowSpan="2">
                  <a:txBody>
                    <a:bodyPr/>
                    <a:lstStyle/>
                    <a:p>
                      <a:pPr algn="ctr" rtl="0">
                        <a:lnSpc>
                          <a:spcPct val="115000"/>
                        </a:lnSpc>
                        <a:spcAft>
                          <a:spcPts val="0"/>
                        </a:spcAft>
                      </a:pPr>
                      <a:r>
                        <a:rPr lang="ar-IQ" sz="1400" b="1" dirty="0">
                          <a:effectLst/>
                        </a:rPr>
                        <a:t>مصدر المستخلص * طريقة الاستخلاص</a:t>
                      </a:r>
                      <a:endParaRPr lang="en-US" sz="1400" b="1" dirty="0">
                        <a:effectLst/>
                        <a:latin typeface="Calibri"/>
                        <a:ea typeface="Times New Roman"/>
                        <a:cs typeface="Arial"/>
                      </a:endParaRPr>
                    </a:p>
                  </a:txBody>
                  <a:tcPr marL="42982" marR="42982" marT="0" marB="0"/>
                </a:tc>
                <a:tc gridSpan="4">
                  <a:txBody>
                    <a:bodyPr/>
                    <a:lstStyle/>
                    <a:p>
                      <a:pPr algn="ctr" rtl="0">
                        <a:lnSpc>
                          <a:spcPct val="115000"/>
                        </a:lnSpc>
                        <a:spcAft>
                          <a:spcPts val="0"/>
                        </a:spcAft>
                      </a:pPr>
                      <a:r>
                        <a:rPr lang="ar-IQ" sz="1400" b="1">
                          <a:effectLst/>
                        </a:rPr>
                        <a:t>التركيز</a:t>
                      </a:r>
                      <a:endParaRPr lang="en-US" sz="1400" b="1">
                        <a:effectLst/>
                        <a:latin typeface="Calibri"/>
                        <a:ea typeface="Times New Roman"/>
                        <a:cs typeface="Arial"/>
                      </a:endParaRPr>
                    </a:p>
                  </a:txBody>
                  <a:tcPr marL="42982" marR="42982"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طريقة الاستخلاص</a:t>
                      </a:r>
                      <a:endParaRPr lang="en-US" sz="1400" b="1">
                        <a:effectLst/>
                        <a:latin typeface="Calibri"/>
                        <a:ea typeface="Times New Roman"/>
                        <a:cs typeface="Arial"/>
                      </a:endParaRPr>
                    </a:p>
                  </a:txBody>
                  <a:tcPr marL="42982" marR="42982" marT="0" marB="0"/>
                </a:tc>
                <a:tc rowSpan="2">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مصدر المستخلص</a:t>
                      </a:r>
                      <a:endParaRPr lang="en-US" sz="1400" b="1">
                        <a:effectLst/>
                        <a:latin typeface="Calibri"/>
                        <a:ea typeface="Times New Roman"/>
                        <a:cs typeface="Arial"/>
                      </a:endParaRPr>
                    </a:p>
                  </a:txBody>
                  <a:tcPr marL="42982" marR="42982" marT="0" marB="0"/>
                </a:tc>
              </a:tr>
              <a:tr h="468020">
                <a:tc vMerge="1">
                  <a:txBody>
                    <a:bodyPr/>
                    <a:lstStyle/>
                    <a:p>
                      <a:pPr rtl="1"/>
                      <a:endParaRPr lang="ar-IQ"/>
                    </a:p>
                  </a:txBody>
                  <a:tcPr/>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100</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75</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50</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dirty="0">
                          <a:effectLst/>
                        </a:rPr>
                        <a:t> </a:t>
                      </a:r>
                    </a:p>
                    <a:p>
                      <a:pPr algn="ctr" rtl="0">
                        <a:lnSpc>
                          <a:spcPct val="115000"/>
                        </a:lnSpc>
                        <a:spcAft>
                          <a:spcPts val="0"/>
                        </a:spcAft>
                      </a:pPr>
                      <a:r>
                        <a:rPr lang="ar-IQ" sz="1400" b="1" dirty="0">
                          <a:effectLst/>
                        </a:rPr>
                        <a:t>25</a:t>
                      </a:r>
                      <a:endParaRPr lang="en-US" sz="1400" b="1" dirty="0">
                        <a:effectLst/>
                        <a:latin typeface="Calibri"/>
                        <a:ea typeface="Times New Roman"/>
                        <a:cs typeface="Arial"/>
                      </a:endParaRPr>
                    </a:p>
                  </a:txBody>
                  <a:tcPr marL="42982" marR="42982" marT="0" marB="0"/>
                </a:tc>
                <a:tc vMerge="1">
                  <a:txBody>
                    <a:bodyPr/>
                    <a:lstStyle/>
                    <a:p>
                      <a:pPr rtl="1"/>
                      <a:endParaRPr lang="ar-IQ"/>
                    </a:p>
                  </a:txBody>
                  <a:tcPr/>
                </a:tc>
                <a:tc vMerge="1">
                  <a:txBody>
                    <a:bodyPr/>
                    <a:lstStyle/>
                    <a:p>
                      <a:pPr rtl="1"/>
                      <a:endParaRPr lang="ar-IQ"/>
                    </a:p>
                  </a:txBody>
                  <a:tcPr/>
                </a:tc>
              </a:tr>
              <a:tr h="303998">
                <a:tc>
                  <a:txBody>
                    <a:bodyPr/>
                    <a:lstStyle/>
                    <a:p>
                      <a:pPr algn="ctr" rtl="0">
                        <a:lnSpc>
                          <a:spcPct val="150000"/>
                        </a:lnSpc>
                        <a:spcAft>
                          <a:spcPts val="0"/>
                        </a:spcAft>
                      </a:pPr>
                      <a:r>
                        <a:rPr lang="en-US" sz="1400" b="1">
                          <a:effectLst/>
                        </a:rPr>
                        <a:t>14.90</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19.85</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16.32</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13.35</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10.11</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2982" marR="42982" marT="0" marB="0"/>
                </a:tc>
                <a:tc rowSpan="3">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البابونج</a:t>
                      </a:r>
                      <a:endParaRPr lang="en-US" sz="1400" b="1">
                        <a:effectLst/>
                        <a:latin typeface="Calibri"/>
                        <a:ea typeface="Times New Roman"/>
                        <a:cs typeface="Arial"/>
                      </a:endParaRPr>
                    </a:p>
                  </a:txBody>
                  <a:tcPr marL="42982" marR="42982" marT="0" marB="0"/>
                </a:tc>
              </a:tr>
              <a:tr h="303998">
                <a:tc>
                  <a:txBody>
                    <a:bodyPr/>
                    <a:lstStyle/>
                    <a:p>
                      <a:pPr algn="ctr" rtl="0">
                        <a:lnSpc>
                          <a:spcPct val="150000"/>
                        </a:lnSpc>
                        <a:spcAft>
                          <a:spcPts val="0"/>
                        </a:spcAft>
                      </a:pPr>
                      <a:r>
                        <a:rPr lang="en-US" sz="1400" b="1">
                          <a:effectLst/>
                        </a:rPr>
                        <a:t>17.08</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23.14</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19.12</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14.95</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11.11</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2982" marR="42982" marT="0" marB="0"/>
                </a:tc>
                <a:tc vMerge="1">
                  <a:txBody>
                    <a:bodyPr/>
                    <a:lstStyle/>
                    <a:p>
                      <a:pPr rtl="1"/>
                      <a:endParaRPr lang="ar-IQ"/>
                    </a:p>
                  </a:txBody>
                  <a:tcPr/>
                </a:tc>
              </a:tr>
              <a:tr h="303998">
                <a:tc>
                  <a:txBody>
                    <a:bodyPr/>
                    <a:lstStyle/>
                    <a:p>
                      <a:pPr algn="ctr" rtl="0">
                        <a:lnSpc>
                          <a:spcPct val="150000"/>
                        </a:lnSpc>
                        <a:spcAft>
                          <a:spcPts val="0"/>
                        </a:spcAft>
                      </a:pPr>
                      <a:r>
                        <a:rPr lang="en-US" sz="1400" b="1" dirty="0">
                          <a:solidFill>
                            <a:srgbClr val="FFFF00"/>
                          </a:solidFill>
                          <a:effectLst/>
                        </a:rPr>
                        <a:t>22.97</a:t>
                      </a:r>
                      <a:endParaRPr lang="en-US" sz="1400" b="1" dirty="0">
                        <a:solidFill>
                          <a:srgbClr val="FFFF00"/>
                        </a:solidFill>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dirty="0">
                          <a:solidFill>
                            <a:schemeClr val="accent3">
                              <a:lumMod val="50000"/>
                            </a:schemeClr>
                          </a:solidFill>
                          <a:effectLst/>
                        </a:rPr>
                        <a:t>34.88</a:t>
                      </a:r>
                      <a:endParaRPr lang="en-US" sz="1400" b="1" dirty="0">
                        <a:solidFill>
                          <a:schemeClr val="accent3">
                            <a:lumMod val="50000"/>
                          </a:schemeClr>
                        </a:solidFill>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24.44</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18.36</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14.23</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2982" marR="42982" marT="0" marB="0"/>
                </a:tc>
                <a:tc vMerge="1">
                  <a:txBody>
                    <a:bodyPr/>
                    <a:lstStyle/>
                    <a:p>
                      <a:pPr rtl="1"/>
                      <a:endParaRPr lang="ar-IQ"/>
                    </a:p>
                  </a:txBody>
                  <a:tcPr/>
                </a:tc>
              </a:tr>
              <a:tr h="380479">
                <a:tc>
                  <a:txBody>
                    <a:bodyPr/>
                    <a:lstStyle/>
                    <a:p>
                      <a:pPr algn="ctr" rtl="0">
                        <a:lnSpc>
                          <a:spcPct val="150000"/>
                        </a:lnSpc>
                        <a:spcAft>
                          <a:spcPts val="0"/>
                        </a:spcAft>
                      </a:pPr>
                      <a:r>
                        <a:rPr lang="en-US" sz="1400" b="1">
                          <a:effectLst/>
                        </a:rPr>
                        <a:t>12.63</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17.59</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14.29</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11.33</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7.32</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2982" marR="42982" marT="0" marB="0"/>
                </a:tc>
                <a:tc rowSpan="3">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الحلبة</a:t>
                      </a:r>
                      <a:endParaRPr lang="en-US" sz="1400" b="1">
                        <a:effectLst/>
                        <a:latin typeface="Calibri"/>
                        <a:ea typeface="Times New Roman"/>
                        <a:cs typeface="Arial"/>
                      </a:endParaRPr>
                    </a:p>
                  </a:txBody>
                  <a:tcPr marL="42982" marR="42982" marT="0" marB="0"/>
                </a:tc>
              </a:tr>
              <a:tr h="303998">
                <a:tc>
                  <a:txBody>
                    <a:bodyPr/>
                    <a:lstStyle/>
                    <a:p>
                      <a:pPr algn="ctr" rtl="0">
                        <a:lnSpc>
                          <a:spcPct val="150000"/>
                        </a:lnSpc>
                        <a:spcAft>
                          <a:spcPts val="0"/>
                        </a:spcAft>
                      </a:pPr>
                      <a:r>
                        <a:rPr lang="en-US" sz="1400" b="1">
                          <a:effectLst/>
                        </a:rPr>
                        <a:t>14.72</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19.33</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16.89</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14.25</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8.44</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2982" marR="42982" marT="0" marB="0"/>
                </a:tc>
                <a:tc vMerge="1">
                  <a:txBody>
                    <a:bodyPr/>
                    <a:lstStyle/>
                    <a:p>
                      <a:pPr rtl="1"/>
                      <a:endParaRPr lang="ar-IQ"/>
                    </a:p>
                  </a:txBody>
                  <a:tcPr/>
                </a:tc>
              </a:tr>
              <a:tr h="303998">
                <a:tc>
                  <a:txBody>
                    <a:bodyPr/>
                    <a:lstStyle/>
                    <a:p>
                      <a:pPr algn="ctr" rtl="0">
                        <a:lnSpc>
                          <a:spcPct val="150000"/>
                        </a:lnSpc>
                        <a:spcAft>
                          <a:spcPts val="0"/>
                        </a:spcAft>
                      </a:pPr>
                      <a:r>
                        <a:rPr lang="en-US" sz="1400" b="1" dirty="0">
                          <a:solidFill>
                            <a:srgbClr val="FFFF00"/>
                          </a:solidFill>
                          <a:effectLst/>
                        </a:rPr>
                        <a:t>20.07</a:t>
                      </a:r>
                      <a:endParaRPr lang="en-US" sz="1400" b="1" dirty="0">
                        <a:solidFill>
                          <a:srgbClr val="FFFF00"/>
                        </a:solidFill>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dirty="0">
                          <a:solidFill>
                            <a:schemeClr val="accent3">
                              <a:lumMod val="50000"/>
                            </a:schemeClr>
                          </a:solidFill>
                          <a:effectLst/>
                        </a:rPr>
                        <a:t>33.56</a:t>
                      </a:r>
                      <a:endParaRPr lang="en-US" sz="1400" b="1" dirty="0">
                        <a:solidFill>
                          <a:schemeClr val="accent3">
                            <a:lumMod val="50000"/>
                          </a:schemeClr>
                        </a:solidFill>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20.98</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14.55</a:t>
                      </a:r>
                      <a:endParaRPr lang="en-US" sz="1400" b="1">
                        <a:effectLst/>
                        <a:latin typeface="Calibri"/>
                        <a:ea typeface="Times New Roman"/>
                        <a:cs typeface="Arial"/>
                      </a:endParaRPr>
                    </a:p>
                  </a:txBody>
                  <a:tcPr marL="42982" marR="42982" marT="0" marB="0"/>
                </a:tc>
                <a:tc>
                  <a:txBody>
                    <a:bodyPr/>
                    <a:lstStyle/>
                    <a:p>
                      <a:pPr algn="ctr" rtl="1">
                        <a:lnSpc>
                          <a:spcPct val="115000"/>
                        </a:lnSpc>
                        <a:spcAft>
                          <a:spcPts val="0"/>
                        </a:spcAft>
                      </a:pPr>
                      <a:r>
                        <a:rPr lang="en-US" sz="1400" b="1">
                          <a:effectLst/>
                        </a:rPr>
                        <a:t>11.21</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2982" marR="42982" marT="0" marB="0"/>
                </a:tc>
                <a:tc vMerge="1">
                  <a:txBody>
                    <a:bodyPr/>
                    <a:lstStyle/>
                    <a:p>
                      <a:pPr rtl="1"/>
                      <a:endParaRPr lang="ar-IQ"/>
                    </a:p>
                  </a:txBody>
                  <a:tcPr/>
                </a:tc>
              </a:tr>
              <a:tr h="295371">
                <a:tc>
                  <a:txBody>
                    <a:bodyPr/>
                    <a:lstStyle/>
                    <a:p>
                      <a:pPr algn="ctr" rtl="0">
                        <a:lnSpc>
                          <a:spcPct val="115000"/>
                        </a:lnSpc>
                        <a:spcAft>
                          <a:spcPts val="0"/>
                        </a:spcAft>
                      </a:pPr>
                      <a:r>
                        <a:rPr lang="en-US" sz="1400" b="1">
                          <a:effectLst/>
                        </a:rPr>
                        <a:t>1.61</a:t>
                      </a:r>
                      <a:endParaRPr lang="en-US" sz="1400" b="1">
                        <a:effectLst/>
                        <a:latin typeface="Calibri"/>
                        <a:ea typeface="Times New Roman"/>
                        <a:cs typeface="Arial"/>
                      </a:endParaRPr>
                    </a:p>
                  </a:txBody>
                  <a:tcPr marL="42982" marR="42982" marT="0" marB="0"/>
                </a:tc>
                <a:tc gridSpan="5">
                  <a:txBody>
                    <a:bodyPr/>
                    <a:lstStyle/>
                    <a:p>
                      <a:pPr algn="ctr" rtl="0">
                        <a:lnSpc>
                          <a:spcPct val="115000"/>
                        </a:lnSpc>
                        <a:spcAft>
                          <a:spcPts val="0"/>
                        </a:spcAft>
                      </a:pPr>
                      <a:r>
                        <a:rPr lang="en-US" sz="1400" b="1">
                          <a:effectLst/>
                        </a:rPr>
                        <a:t>2.18</a:t>
                      </a:r>
                      <a:endParaRPr lang="en-US" sz="1400" b="1">
                        <a:effectLst/>
                        <a:latin typeface="Calibri"/>
                        <a:ea typeface="Times New Roman"/>
                        <a:cs typeface="Arial"/>
                      </a:endParaRPr>
                    </a:p>
                  </a:txBody>
                  <a:tcPr marL="42982" marR="42982"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dirty="0">
                          <a:effectLst/>
                        </a:rPr>
                        <a:t>LSD0.05</a:t>
                      </a:r>
                      <a:endParaRPr lang="en-US" sz="1400" b="1" dirty="0">
                        <a:effectLst/>
                        <a:latin typeface="Calibri"/>
                        <a:ea typeface="Times New Roman"/>
                        <a:cs typeface="Arial"/>
                      </a:endParaRPr>
                    </a:p>
                  </a:txBody>
                  <a:tcPr marL="42982" marR="42982" marT="0" marB="0"/>
                </a:tc>
              </a:tr>
              <a:tr h="405511">
                <a:tc>
                  <a:txBody>
                    <a:bodyPr/>
                    <a:lstStyle/>
                    <a:p>
                      <a:pPr algn="ctr" rtl="0">
                        <a:lnSpc>
                          <a:spcPct val="115000"/>
                        </a:lnSpc>
                        <a:spcAft>
                          <a:spcPts val="0"/>
                        </a:spcAft>
                      </a:pPr>
                      <a:r>
                        <a:rPr lang="en-US" sz="1400" b="1" dirty="0">
                          <a:solidFill>
                            <a:schemeClr val="tx1"/>
                          </a:solidFill>
                          <a:effectLst/>
                        </a:rPr>
                        <a:t>18.31</a:t>
                      </a:r>
                      <a:endParaRPr lang="en-US" sz="1400" b="1" dirty="0">
                        <a:solidFill>
                          <a:schemeClr val="tx1"/>
                        </a:solidFill>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25.95</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19.96</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15.55</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11.81</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ar-IQ" sz="1400" b="1">
                          <a:effectLst/>
                        </a:rPr>
                        <a:t>البابونج</a:t>
                      </a:r>
                      <a:endParaRPr lang="en-US" sz="1400" b="1">
                        <a:effectLst/>
                        <a:latin typeface="Calibri"/>
                        <a:ea typeface="Times New Roman"/>
                        <a:cs typeface="Arial"/>
                      </a:endParaRPr>
                    </a:p>
                  </a:txBody>
                  <a:tcPr marL="42982" marR="42982" marT="0" marB="0"/>
                </a:tc>
                <a:tc rowSpan="2">
                  <a:txBody>
                    <a:bodyPr/>
                    <a:lstStyle/>
                    <a:p>
                      <a:pPr algn="ctr" rtl="0">
                        <a:lnSpc>
                          <a:spcPct val="115000"/>
                        </a:lnSpc>
                        <a:spcAft>
                          <a:spcPts val="0"/>
                        </a:spcAft>
                      </a:pPr>
                      <a:r>
                        <a:rPr lang="ar-IQ" sz="1400" b="1">
                          <a:effectLst/>
                        </a:rPr>
                        <a:t>مصدر المستخلص * التركيز</a:t>
                      </a:r>
                      <a:endParaRPr lang="en-US" sz="1400" b="1">
                        <a:effectLst/>
                        <a:latin typeface="Calibri"/>
                        <a:ea typeface="Times New Roman"/>
                        <a:cs typeface="Arial"/>
                      </a:endParaRPr>
                    </a:p>
                  </a:txBody>
                  <a:tcPr marL="42982" marR="42982" marT="0" marB="0"/>
                </a:tc>
              </a:tr>
              <a:tr h="295574">
                <a:tc>
                  <a:txBody>
                    <a:bodyPr/>
                    <a:lstStyle/>
                    <a:p>
                      <a:pPr algn="ctr" rtl="0">
                        <a:lnSpc>
                          <a:spcPct val="115000"/>
                        </a:lnSpc>
                        <a:spcAft>
                          <a:spcPts val="0"/>
                        </a:spcAft>
                      </a:pPr>
                      <a:r>
                        <a:rPr lang="en-US" sz="1400" b="1" dirty="0">
                          <a:solidFill>
                            <a:schemeClr val="tx1"/>
                          </a:solidFill>
                          <a:effectLst/>
                        </a:rPr>
                        <a:t>15.80</a:t>
                      </a:r>
                      <a:endParaRPr lang="en-US" sz="1400" b="1" dirty="0">
                        <a:solidFill>
                          <a:schemeClr val="tx1"/>
                        </a:solidFill>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23.49</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17.37</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13.37</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8.99</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ar-IQ" sz="1400" b="1">
                          <a:effectLst/>
                        </a:rPr>
                        <a:t>الحلبة</a:t>
                      </a:r>
                      <a:endParaRPr lang="en-US" sz="1400" b="1">
                        <a:effectLst/>
                        <a:latin typeface="Calibri"/>
                        <a:ea typeface="Times New Roman"/>
                        <a:cs typeface="Arial"/>
                      </a:endParaRPr>
                    </a:p>
                  </a:txBody>
                  <a:tcPr marL="42982" marR="42982" marT="0" marB="0"/>
                </a:tc>
                <a:tc vMerge="1">
                  <a:txBody>
                    <a:bodyPr/>
                    <a:lstStyle/>
                    <a:p>
                      <a:pPr rtl="1"/>
                      <a:endParaRPr lang="ar-IQ"/>
                    </a:p>
                  </a:txBody>
                  <a:tcPr/>
                </a:tc>
              </a:tr>
              <a:tr h="257197">
                <a:tc>
                  <a:txBody>
                    <a:bodyPr/>
                    <a:lstStyle/>
                    <a:p>
                      <a:pPr algn="ctr" rtl="0">
                        <a:lnSpc>
                          <a:spcPct val="115000"/>
                        </a:lnSpc>
                        <a:spcAft>
                          <a:spcPts val="0"/>
                        </a:spcAft>
                      </a:pPr>
                      <a:r>
                        <a:rPr lang="en-US" sz="1400" b="1">
                          <a:effectLst/>
                        </a:rPr>
                        <a:t>5.31</a:t>
                      </a:r>
                      <a:endParaRPr lang="en-US" sz="1400" b="1">
                        <a:effectLst/>
                        <a:latin typeface="Calibri"/>
                        <a:ea typeface="Times New Roman"/>
                        <a:cs typeface="Arial"/>
                      </a:endParaRPr>
                    </a:p>
                  </a:txBody>
                  <a:tcPr marL="42982" marR="42982" marT="0" marB="0"/>
                </a:tc>
                <a:tc gridSpan="5">
                  <a:txBody>
                    <a:bodyPr/>
                    <a:lstStyle/>
                    <a:p>
                      <a:pPr algn="ctr" rtl="0">
                        <a:lnSpc>
                          <a:spcPct val="115000"/>
                        </a:lnSpc>
                        <a:spcAft>
                          <a:spcPts val="0"/>
                        </a:spcAft>
                      </a:pPr>
                      <a:r>
                        <a:rPr lang="en-US" sz="1400" b="1">
                          <a:effectLst/>
                        </a:rPr>
                        <a:t>3.52</a:t>
                      </a:r>
                      <a:endParaRPr lang="en-US" sz="1400" b="1">
                        <a:effectLst/>
                        <a:latin typeface="Calibri"/>
                        <a:ea typeface="Times New Roman"/>
                        <a:cs typeface="Arial"/>
                      </a:endParaRPr>
                    </a:p>
                  </a:txBody>
                  <a:tcPr marL="42982" marR="42982"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2982" marR="42982" marT="0" marB="0"/>
                </a:tc>
              </a:tr>
              <a:tr h="303998">
                <a:tc>
                  <a:txBody>
                    <a:bodyPr/>
                    <a:lstStyle/>
                    <a:p>
                      <a:pPr algn="ctr" rtl="0">
                        <a:lnSpc>
                          <a:spcPct val="150000"/>
                        </a:lnSpc>
                        <a:spcAft>
                          <a:spcPts val="0"/>
                        </a:spcAft>
                      </a:pPr>
                      <a:r>
                        <a:rPr lang="en-US" sz="1400" b="1">
                          <a:effectLst/>
                        </a:rPr>
                        <a:t>13.76</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18.72</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15.30</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12.34</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8.71</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2982" marR="42982" marT="0" marB="0"/>
                </a:tc>
                <a:tc rowSpan="3">
                  <a:txBody>
                    <a:bodyPr/>
                    <a:lstStyle/>
                    <a:p>
                      <a:pPr algn="ctr" rtl="0">
                        <a:lnSpc>
                          <a:spcPct val="115000"/>
                        </a:lnSpc>
                        <a:spcAft>
                          <a:spcPts val="0"/>
                        </a:spcAft>
                      </a:pPr>
                      <a:r>
                        <a:rPr lang="ar-IQ" sz="1400" b="1">
                          <a:effectLst/>
                        </a:rPr>
                        <a:t>طريقة الاستخلاص * التركيز</a:t>
                      </a:r>
                      <a:endParaRPr lang="en-US" sz="1400" b="1">
                        <a:effectLst/>
                        <a:latin typeface="Calibri"/>
                        <a:ea typeface="Times New Roman"/>
                        <a:cs typeface="Arial"/>
                      </a:endParaRPr>
                    </a:p>
                  </a:txBody>
                  <a:tcPr marL="42982" marR="42982" marT="0" marB="0"/>
                </a:tc>
              </a:tr>
              <a:tr h="303998">
                <a:tc>
                  <a:txBody>
                    <a:bodyPr/>
                    <a:lstStyle/>
                    <a:p>
                      <a:pPr algn="ctr" rtl="0">
                        <a:lnSpc>
                          <a:spcPct val="150000"/>
                        </a:lnSpc>
                        <a:spcAft>
                          <a:spcPts val="0"/>
                        </a:spcAft>
                      </a:pPr>
                      <a:r>
                        <a:rPr lang="en-US" sz="1400" b="1">
                          <a:effectLst/>
                        </a:rPr>
                        <a:t>15.90</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21.23</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18.00</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14.60</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9.77</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2982" marR="42982" marT="0" marB="0"/>
                </a:tc>
                <a:tc vMerge="1">
                  <a:txBody>
                    <a:bodyPr/>
                    <a:lstStyle/>
                    <a:p>
                      <a:pPr rtl="1"/>
                      <a:endParaRPr lang="ar-IQ"/>
                    </a:p>
                  </a:txBody>
                  <a:tcPr/>
                </a:tc>
              </a:tr>
              <a:tr h="303998">
                <a:tc>
                  <a:txBody>
                    <a:bodyPr/>
                    <a:lstStyle/>
                    <a:p>
                      <a:pPr algn="ctr" rtl="0">
                        <a:lnSpc>
                          <a:spcPct val="150000"/>
                        </a:lnSpc>
                        <a:spcAft>
                          <a:spcPts val="0"/>
                        </a:spcAft>
                      </a:pPr>
                      <a:r>
                        <a:rPr lang="en-US" sz="1400" b="1">
                          <a:effectLst/>
                        </a:rPr>
                        <a:t>21.52</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34.22</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22.71</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16.45</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en-US" sz="1400" b="1">
                          <a:effectLst/>
                        </a:rPr>
                        <a:t>12.72</a:t>
                      </a:r>
                      <a:endParaRPr lang="en-US" sz="1400" b="1">
                        <a:effectLst/>
                        <a:latin typeface="Calibri"/>
                        <a:ea typeface="Times New Roman"/>
                        <a:cs typeface="Arial"/>
                      </a:endParaRPr>
                    </a:p>
                  </a:txBody>
                  <a:tcPr marL="42982" marR="42982"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2982" marR="42982" marT="0" marB="0"/>
                </a:tc>
                <a:tc vMerge="1">
                  <a:txBody>
                    <a:bodyPr/>
                    <a:lstStyle/>
                    <a:p>
                      <a:pPr rtl="1"/>
                      <a:endParaRPr lang="ar-IQ"/>
                    </a:p>
                  </a:txBody>
                  <a:tcPr/>
                </a:tc>
              </a:tr>
              <a:tr h="351067">
                <a:tc>
                  <a:txBody>
                    <a:bodyPr/>
                    <a:lstStyle/>
                    <a:p>
                      <a:pPr algn="ctr" rtl="0">
                        <a:lnSpc>
                          <a:spcPct val="115000"/>
                        </a:lnSpc>
                        <a:spcAft>
                          <a:spcPts val="0"/>
                        </a:spcAft>
                      </a:pPr>
                      <a:r>
                        <a:rPr lang="en-US" sz="1400" b="1">
                          <a:effectLst/>
                        </a:rPr>
                        <a:t>2.85</a:t>
                      </a:r>
                      <a:endParaRPr lang="en-US" sz="1400" b="1">
                        <a:effectLst/>
                        <a:latin typeface="Calibri"/>
                        <a:ea typeface="Times New Roman"/>
                        <a:cs typeface="Arial"/>
                      </a:endParaRPr>
                    </a:p>
                  </a:txBody>
                  <a:tcPr marL="42982" marR="42982" marT="0" marB="0"/>
                </a:tc>
                <a:tc gridSpan="5">
                  <a:txBody>
                    <a:bodyPr/>
                    <a:lstStyle/>
                    <a:p>
                      <a:pPr algn="ctr" rtl="0">
                        <a:lnSpc>
                          <a:spcPct val="115000"/>
                        </a:lnSpc>
                        <a:spcAft>
                          <a:spcPts val="0"/>
                        </a:spcAft>
                      </a:pPr>
                      <a:r>
                        <a:rPr lang="en-US" sz="1400" b="1">
                          <a:effectLst/>
                        </a:rPr>
                        <a:t>3.01</a:t>
                      </a:r>
                      <a:endParaRPr lang="en-US" sz="1400" b="1">
                        <a:effectLst/>
                        <a:latin typeface="Calibri"/>
                        <a:ea typeface="Times New Roman"/>
                        <a:cs typeface="Arial"/>
                      </a:endParaRPr>
                    </a:p>
                  </a:txBody>
                  <a:tcPr marL="42982" marR="42982"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2982" marR="42982" marT="0" marB="0"/>
                </a:tc>
              </a:tr>
              <a:tr h="466130">
                <a:tc>
                  <a:txBody>
                    <a:bodyPr/>
                    <a:lstStyle/>
                    <a:p>
                      <a:pPr algn="ctr" rtl="0">
                        <a:lnSpc>
                          <a:spcPct val="115000"/>
                        </a:lnSpc>
                        <a:spcAft>
                          <a:spcPts val="0"/>
                        </a:spcAft>
                      </a:pPr>
                      <a:r>
                        <a:rPr lang="en-US" sz="1400" b="1">
                          <a:effectLst/>
                        </a:rPr>
                        <a:t>17.06</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24.72</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18.67</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14.46</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10.40</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a:effectLst/>
                        </a:rPr>
                        <a:t> </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ar-IQ" sz="1400" b="1">
                          <a:effectLst/>
                        </a:rPr>
                        <a:t>متوسط التركيز</a:t>
                      </a:r>
                      <a:endParaRPr lang="en-US" sz="1400" b="1">
                        <a:effectLst/>
                        <a:latin typeface="Calibri"/>
                        <a:ea typeface="Times New Roman"/>
                        <a:cs typeface="Arial"/>
                      </a:endParaRPr>
                    </a:p>
                  </a:txBody>
                  <a:tcPr marL="42982" marR="42982" marT="0" marB="0"/>
                </a:tc>
              </a:tr>
              <a:tr h="359201">
                <a:tc gridSpan="5">
                  <a:txBody>
                    <a:bodyPr/>
                    <a:lstStyle/>
                    <a:p>
                      <a:pPr algn="ctr" rtl="1">
                        <a:lnSpc>
                          <a:spcPct val="115000"/>
                        </a:lnSpc>
                        <a:spcAft>
                          <a:spcPts val="0"/>
                        </a:spcAft>
                      </a:pPr>
                      <a:r>
                        <a:rPr lang="ar-IQ" sz="1400" b="1" dirty="0">
                          <a:effectLst/>
                        </a:rPr>
                        <a:t>                                          </a:t>
                      </a:r>
                      <a:r>
                        <a:rPr lang="en-US" sz="1400" b="1" dirty="0">
                          <a:effectLst/>
                        </a:rPr>
                        <a:t>2.78</a:t>
                      </a:r>
                      <a:endParaRPr lang="en-US" sz="1400" b="1" dirty="0">
                        <a:effectLst/>
                        <a:latin typeface="Calibri"/>
                        <a:ea typeface="Times New Roman"/>
                        <a:cs typeface="Arial"/>
                      </a:endParaRPr>
                    </a:p>
                  </a:txBody>
                  <a:tcPr marL="42982" marR="42982"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 </a:t>
                      </a:r>
                      <a:endParaRPr lang="en-US" sz="1400" b="1">
                        <a:effectLst/>
                        <a:latin typeface="Calibri"/>
                        <a:ea typeface="Times New Roman"/>
                        <a:cs typeface="Arial"/>
                      </a:endParaRPr>
                    </a:p>
                  </a:txBody>
                  <a:tcPr marL="42982" marR="42982" marT="0" marB="0"/>
                </a:tc>
                <a:tc>
                  <a:txBody>
                    <a:bodyPr/>
                    <a:lstStyle/>
                    <a:p>
                      <a:pPr algn="ctr" rtl="0">
                        <a:lnSpc>
                          <a:spcPct val="115000"/>
                        </a:lnSpc>
                        <a:spcAft>
                          <a:spcPts val="0"/>
                        </a:spcAft>
                      </a:pPr>
                      <a:r>
                        <a:rPr lang="en-US" sz="1400" b="1" dirty="0">
                          <a:effectLst/>
                        </a:rPr>
                        <a:t>LSD0.05</a:t>
                      </a:r>
                      <a:endParaRPr lang="en-US" sz="1400" b="1" dirty="0">
                        <a:effectLst/>
                        <a:latin typeface="Calibri"/>
                        <a:ea typeface="Times New Roman"/>
                        <a:cs typeface="Arial"/>
                      </a:endParaRPr>
                    </a:p>
                  </a:txBody>
                  <a:tcPr marL="42982" marR="42982" marT="0" marB="0"/>
                </a:tc>
              </a:tr>
            </a:tbl>
          </a:graphicData>
        </a:graphic>
      </p:graphicFrame>
    </p:spTree>
    <p:extLst>
      <p:ext uri="{BB962C8B-B14F-4D97-AF65-F5344CB8AC3E}">
        <p14:creationId xmlns:p14="http://schemas.microsoft.com/office/powerpoint/2010/main" val="29424809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28600"/>
            <a:ext cx="8646014" cy="707886"/>
          </a:xfrm>
          <a:prstGeom prst="rect">
            <a:avLst/>
          </a:prstGeom>
        </p:spPr>
        <p:txBody>
          <a:bodyPr wrap="square">
            <a:spAutoFit/>
          </a:bodyPr>
          <a:lstStyle/>
          <a:p>
            <a:pPr algn="r"/>
            <a:r>
              <a:rPr lang="ar-SA" sz="2000" b="1" dirty="0"/>
              <a:t>جدول </a:t>
            </a:r>
            <a:r>
              <a:rPr lang="ar-SA" sz="2000" b="1" dirty="0" smtClean="0"/>
              <a:t>(11)</a:t>
            </a:r>
          </a:p>
          <a:p>
            <a:pPr algn="r"/>
            <a:endParaRPr lang="ar-IQ" sz="2000" b="1" dirty="0"/>
          </a:p>
        </p:txBody>
      </p:sp>
      <p:graphicFrame>
        <p:nvGraphicFramePr>
          <p:cNvPr id="4" name="Table 3"/>
          <p:cNvGraphicFramePr>
            <a:graphicFrameLocks noGrp="1"/>
          </p:cNvGraphicFramePr>
          <p:nvPr>
            <p:extLst>
              <p:ext uri="{D42A27DB-BD31-4B8C-83A1-F6EECF244321}">
                <p14:modId xmlns:p14="http://schemas.microsoft.com/office/powerpoint/2010/main" val="56993787"/>
              </p:ext>
            </p:extLst>
          </p:nvPr>
        </p:nvGraphicFramePr>
        <p:xfrm>
          <a:off x="228600" y="533400"/>
          <a:ext cx="8686799" cy="6105317"/>
        </p:xfrm>
        <a:graphic>
          <a:graphicData uri="http://schemas.openxmlformats.org/drawingml/2006/table">
            <a:tbl>
              <a:tblPr firstRow="1" firstCol="1" bandRow="1">
                <a:tableStyleId>{5C22544A-7EE6-4342-B048-85BDC9FD1C3A}</a:tableStyleId>
              </a:tblPr>
              <a:tblGrid>
                <a:gridCol w="1684089"/>
                <a:gridCol w="1280250"/>
                <a:gridCol w="1124635"/>
                <a:gridCol w="1076899"/>
                <a:gridCol w="1076899"/>
                <a:gridCol w="1198146"/>
                <a:gridCol w="1245881"/>
              </a:tblGrid>
              <a:tr h="232971">
                <a:tc rowSpan="2">
                  <a:txBody>
                    <a:bodyPr/>
                    <a:lstStyle/>
                    <a:p>
                      <a:pPr algn="ctr" rtl="0">
                        <a:lnSpc>
                          <a:spcPct val="115000"/>
                        </a:lnSpc>
                        <a:spcAft>
                          <a:spcPts val="0"/>
                        </a:spcAft>
                      </a:pPr>
                      <a:r>
                        <a:rPr lang="ar-IQ" sz="1400" b="1" dirty="0">
                          <a:effectLst/>
                        </a:rPr>
                        <a:t>مصدر المستخلص * طريقة الاستخلاص</a:t>
                      </a:r>
                      <a:endParaRPr lang="en-US" sz="1400" b="1" dirty="0">
                        <a:effectLst/>
                        <a:latin typeface="Calibri"/>
                        <a:ea typeface="Times New Roman"/>
                        <a:cs typeface="Arial"/>
                      </a:endParaRPr>
                    </a:p>
                  </a:txBody>
                  <a:tcPr marL="42716" marR="42716" marT="0" marB="0"/>
                </a:tc>
                <a:tc gridSpan="4">
                  <a:txBody>
                    <a:bodyPr/>
                    <a:lstStyle/>
                    <a:p>
                      <a:pPr algn="ctr" rtl="0">
                        <a:lnSpc>
                          <a:spcPct val="115000"/>
                        </a:lnSpc>
                        <a:spcAft>
                          <a:spcPts val="0"/>
                        </a:spcAft>
                      </a:pPr>
                      <a:r>
                        <a:rPr lang="ar-IQ" sz="1400" b="1">
                          <a:effectLst/>
                        </a:rPr>
                        <a:t>التركيز</a:t>
                      </a:r>
                      <a:endParaRPr lang="en-US" sz="1400" b="1">
                        <a:effectLst/>
                        <a:latin typeface="Calibri"/>
                        <a:ea typeface="Times New Roman"/>
                        <a:cs typeface="Arial"/>
                      </a:endParaRPr>
                    </a:p>
                  </a:txBody>
                  <a:tcPr marL="42716" marR="42716"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طريقة الاستخلاص</a:t>
                      </a:r>
                      <a:endParaRPr lang="en-US" sz="1400" b="1">
                        <a:effectLst/>
                        <a:latin typeface="Calibri"/>
                        <a:ea typeface="Times New Roman"/>
                        <a:cs typeface="Arial"/>
                      </a:endParaRPr>
                    </a:p>
                  </a:txBody>
                  <a:tcPr marL="42716" marR="42716" marT="0" marB="0"/>
                </a:tc>
                <a:tc rowSpan="2">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مصدر المستخلص</a:t>
                      </a:r>
                      <a:endParaRPr lang="en-US" sz="1400" b="1">
                        <a:effectLst/>
                        <a:latin typeface="Calibri"/>
                        <a:ea typeface="Times New Roman"/>
                        <a:cs typeface="Arial"/>
                      </a:endParaRPr>
                    </a:p>
                  </a:txBody>
                  <a:tcPr marL="42716" marR="42716" marT="0" marB="0"/>
                </a:tc>
              </a:tr>
              <a:tr h="465942">
                <a:tc vMerge="1">
                  <a:txBody>
                    <a:bodyPr/>
                    <a:lstStyle/>
                    <a:p>
                      <a:pPr rtl="1"/>
                      <a:endParaRPr lang="ar-IQ"/>
                    </a:p>
                  </a:txBody>
                  <a:tcPr/>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100</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75</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50</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25</a:t>
                      </a:r>
                      <a:endParaRPr lang="en-US" sz="1400" b="1">
                        <a:effectLst/>
                        <a:latin typeface="Calibri"/>
                        <a:ea typeface="Times New Roman"/>
                        <a:cs typeface="Arial"/>
                      </a:endParaRPr>
                    </a:p>
                  </a:txBody>
                  <a:tcPr marL="42716" marR="42716" marT="0" marB="0"/>
                </a:tc>
                <a:tc vMerge="1">
                  <a:txBody>
                    <a:bodyPr/>
                    <a:lstStyle/>
                    <a:p>
                      <a:pPr rtl="1"/>
                      <a:endParaRPr lang="ar-IQ"/>
                    </a:p>
                  </a:txBody>
                  <a:tcPr/>
                </a:tc>
                <a:tc vMerge="1">
                  <a:txBody>
                    <a:bodyPr/>
                    <a:lstStyle/>
                    <a:p>
                      <a:pPr rtl="1"/>
                      <a:endParaRPr lang="ar-IQ"/>
                    </a:p>
                  </a:txBody>
                  <a:tcPr/>
                </a:tc>
              </a:tr>
              <a:tr h="303874">
                <a:tc>
                  <a:txBody>
                    <a:bodyPr/>
                    <a:lstStyle/>
                    <a:p>
                      <a:pPr algn="ctr" rtl="0">
                        <a:lnSpc>
                          <a:spcPct val="150000"/>
                        </a:lnSpc>
                        <a:spcAft>
                          <a:spcPts val="0"/>
                        </a:spcAft>
                      </a:pPr>
                      <a:r>
                        <a:rPr lang="en-US" sz="1400" b="1">
                          <a:effectLst/>
                        </a:rPr>
                        <a:t>13.08</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18.33</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15.22</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11.33</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7.44</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2716" marR="42716" marT="0" marB="0"/>
                </a:tc>
                <a:tc rowSpan="3">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البابونج</a:t>
                      </a:r>
                      <a:endParaRPr lang="en-US" sz="1400" b="1">
                        <a:effectLst/>
                        <a:latin typeface="Calibri"/>
                        <a:ea typeface="Times New Roman"/>
                        <a:cs typeface="Arial"/>
                      </a:endParaRPr>
                    </a:p>
                  </a:txBody>
                  <a:tcPr marL="42716" marR="42716" marT="0" marB="0"/>
                </a:tc>
              </a:tr>
              <a:tr h="303874">
                <a:tc>
                  <a:txBody>
                    <a:bodyPr/>
                    <a:lstStyle/>
                    <a:p>
                      <a:pPr algn="ctr" rtl="0">
                        <a:lnSpc>
                          <a:spcPct val="150000"/>
                        </a:lnSpc>
                        <a:spcAft>
                          <a:spcPts val="0"/>
                        </a:spcAft>
                      </a:pPr>
                      <a:r>
                        <a:rPr lang="en-US" sz="1400" b="1">
                          <a:effectLst/>
                        </a:rPr>
                        <a:t>14.29</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19.55</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16.77</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12.67</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8.19</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2716" marR="42716" marT="0" marB="0"/>
                </a:tc>
                <a:tc vMerge="1">
                  <a:txBody>
                    <a:bodyPr/>
                    <a:lstStyle/>
                    <a:p>
                      <a:pPr rtl="1"/>
                      <a:endParaRPr lang="ar-IQ"/>
                    </a:p>
                  </a:txBody>
                  <a:tcPr/>
                </a:tc>
              </a:tr>
              <a:tr h="465942">
                <a:tc>
                  <a:txBody>
                    <a:bodyPr/>
                    <a:lstStyle/>
                    <a:p>
                      <a:pPr algn="ctr" rtl="0">
                        <a:lnSpc>
                          <a:spcPct val="150000"/>
                        </a:lnSpc>
                        <a:spcAft>
                          <a:spcPts val="0"/>
                        </a:spcAft>
                      </a:pPr>
                      <a:r>
                        <a:rPr lang="en-US" sz="1400" b="1" dirty="0">
                          <a:solidFill>
                            <a:srgbClr val="FFFF00"/>
                          </a:solidFill>
                          <a:effectLst/>
                        </a:rPr>
                        <a:t>20.02</a:t>
                      </a:r>
                      <a:endParaRPr lang="en-US" sz="1400" b="1" dirty="0">
                        <a:solidFill>
                          <a:srgbClr val="FFFF00"/>
                        </a:solidFill>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dirty="0">
                          <a:solidFill>
                            <a:schemeClr val="accent3">
                              <a:lumMod val="50000"/>
                            </a:schemeClr>
                          </a:solidFill>
                          <a:effectLst/>
                        </a:rPr>
                        <a:t>33.55</a:t>
                      </a:r>
                      <a:endParaRPr lang="en-US" sz="1400" b="1" dirty="0">
                        <a:solidFill>
                          <a:schemeClr val="accent3">
                            <a:lumMod val="50000"/>
                          </a:schemeClr>
                        </a:solidFill>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dirty="0">
                          <a:effectLst/>
                        </a:rPr>
                        <a:t>20.54</a:t>
                      </a:r>
                      <a:endParaRPr lang="en-US" sz="1400" b="1" dirty="0">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15.11</a:t>
                      </a:r>
                    </a:p>
                    <a:p>
                      <a:pPr algn="ctr" rtl="1">
                        <a:lnSpc>
                          <a:spcPct val="115000"/>
                        </a:lnSpc>
                        <a:spcAft>
                          <a:spcPts val="0"/>
                        </a:spcAft>
                      </a:pPr>
                      <a:r>
                        <a:rPr lang="en-US" sz="1400" b="1">
                          <a:effectLst/>
                        </a:rPr>
                        <a:t> </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10.90</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ar-IQ" sz="1400" b="1">
                          <a:effectLst/>
                        </a:rPr>
                        <a:t>كحول</a:t>
                      </a:r>
                      <a:endParaRPr lang="en-US" sz="1400" b="1">
                        <a:effectLst/>
                        <a:latin typeface="Calibri"/>
                        <a:ea typeface="Times New Roman"/>
                        <a:cs typeface="Arial"/>
                      </a:endParaRPr>
                    </a:p>
                  </a:txBody>
                  <a:tcPr marL="42716" marR="42716" marT="0" marB="0"/>
                </a:tc>
                <a:tc vMerge="1">
                  <a:txBody>
                    <a:bodyPr/>
                    <a:lstStyle/>
                    <a:p>
                      <a:pPr rtl="1"/>
                      <a:endParaRPr lang="ar-IQ"/>
                    </a:p>
                  </a:txBody>
                  <a:tcPr/>
                </a:tc>
              </a:tr>
              <a:tr h="303874">
                <a:tc>
                  <a:txBody>
                    <a:bodyPr/>
                    <a:lstStyle/>
                    <a:p>
                      <a:pPr algn="ctr" rtl="0">
                        <a:lnSpc>
                          <a:spcPct val="150000"/>
                        </a:lnSpc>
                        <a:spcAft>
                          <a:spcPts val="0"/>
                        </a:spcAft>
                      </a:pPr>
                      <a:r>
                        <a:rPr lang="en-US" sz="1400" b="1">
                          <a:effectLst/>
                        </a:rPr>
                        <a:t>11.38</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16.33</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13.76</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9.22</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6.22</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2716" marR="42716" marT="0" marB="0"/>
                </a:tc>
                <a:tc rowSpan="3">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الحلبة</a:t>
                      </a:r>
                      <a:endParaRPr lang="en-US" sz="1400" b="1">
                        <a:effectLst/>
                        <a:latin typeface="Calibri"/>
                        <a:ea typeface="Times New Roman"/>
                        <a:cs typeface="Arial"/>
                      </a:endParaRPr>
                    </a:p>
                  </a:txBody>
                  <a:tcPr marL="42716" marR="42716" marT="0" marB="0"/>
                </a:tc>
              </a:tr>
              <a:tr h="303874">
                <a:tc>
                  <a:txBody>
                    <a:bodyPr/>
                    <a:lstStyle/>
                    <a:p>
                      <a:pPr algn="ctr" rtl="0">
                        <a:lnSpc>
                          <a:spcPct val="150000"/>
                        </a:lnSpc>
                        <a:spcAft>
                          <a:spcPts val="0"/>
                        </a:spcAft>
                      </a:pPr>
                      <a:r>
                        <a:rPr lang="en-US" sz="1400" b="1">
                          <a:effectLst/>
                        </a:rPr>
                        <a:t>13.75</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18.89</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16.44</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11.88</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7.8</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2716" marR="42716" marT="0" marB="0"/>
                </a:tc>
                <a:tc vMerge="1">
                  <a:txBody>
                    <a:bodyPr/>
                    <a:lstStyle/>
                    <a:p>
                      <a:pPr rtl="1"/>
                      <a:endParaRPr lang="ar-IQ"/>
                    </a:p>
                  </a:txBody>
                  <a:tcPr/>
                </a:tc>
              </a:tr>
              <a:tr h="303874">
                <a:tc>
                  <a:txBody>
                    <a:bodyPr/>
                    <a:lstStyle/>
                    <a:p>
                      <a:pPr algn="ctr" rtl="0">
                        <a:lnSpc>
                          <a:spcPct val="150000"/>
                        </a:lnSpc>
                        <a:spcAft>
                          <a:spcPts val="0"/>
                        </a:spcAft>
                      </a:pPr>
                      <a:r>
                        <a:rPr lang="en-US" sz="1400" b="1" dirty="0">
                          <a:solidFill>
                            <a:srgbClr val="FFFF00"/>
                          </a:solidFill>
                          <a:effectLst/>
                        </a:rPr>
                        <a:t>18.58</a:t>
                      </a:r>
                      <a:endParaRPr lang="en-US" sz="1400" b="1" dirty="0">
                        <a:solidFill>
                          <a:srgbClr val="FFFF00"/>
                        </a:solidFill>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dirty="0">
                          <a:solidFill>
                            <a:schemeClr val="accent3">
                              <a:lumMod val="50000"/>
                            </a:schemeClr>
                          </a:solidFill>
                          <a:effectLst/>
                        </a:rPr>
                        <a:t>30.21</a:t>
                      </a:r>
                      <a:endParaRPr lang="en-US" sz="1400" b="1" dirty="0">
                        <a:solidFill>
                          <a:schemeClr val="accent3">
                            <a:lumMod val="50000"/>
                          </a:schemeClr>
                        </a:solidFill>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19.43</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14.34</a:t>
                      </a:r>
                      <a:endParaRPr lang="en-US" sz="1400" b="1">
                        <a:effectLst/>
                        <a:latin typeface="Calibri"/>
                        <a:ea typeface="Times New Roman"/>
                        <a:cs typeface="Arial"/>
                      </a:endParaRPr>
                    </a:p>
                  </a:txBody>
                  <a:tcPr marL="42716" marR="42716" marT="0" marB="0"/>
                </a:tc>
                <a:tc>
                  <a:txBody>
                    <a:bodyPr/>
                    <a:lstStyle/>
                    <a:p>
                      <a:pPr algn="ctr" rtl="1">
                        <a:lnSpc>
                          <a:spcPct val="115000"/>
                        </a:lnSpc>
                        <a:spcAft>
                          <a:spcPts val="0"/>
                        </a:spcAft>
                      </a:pPr>
                      <a:r>
                        <a:rPr lang="en-US" sz="1400" b="1">
                          <a:effectLst/>
                        </a:rPr>
                        <a:t>10.36</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2716" marR="42716" marT="0" marB="0"/>
                </a:tc>
                <a:tc vMerge="1">
                  <a:txBody>
                    <a:bodyPr/>
                    <a:lstStyle/>
                    <a:p>
                      <a:pPr rtl="1"/>
                      <a:endParaRPr lang="ar-IQ"/>
                    </a:p>
                  </a:txBody>
                  <a:tcPr/>
                </a:tc>
              </a:tr>
              <a:tr h="300824">
                <a:tc>
                  <a:txBody>
                    <a:bodyPr/>
                    <a:lstStyle/>
                    <a:p>
                      <a:pPr algn="ctr" rtl="0">
                        <a:lnSpc>
                          <a:spcPct val="115000"/>
                        </a:lnSpc>
                        <a:spcAft>
                          <a:spcPts val="0"/>
                        </a:spcAft>
                      </a:pPr>
                      <a:r>
                        <a:rPr lang="en-US" sz="1400" b="1">
                          <a:effectLst/>
                        </a:rPr>
                        <a:t>1.41</a:t>
                      </a:r>
                      <a:endParaRPr lang="en-US" sz="1400" b="1">
                        <a:effectLst/>
                        <a:latin typeface="Calibri"/>
                        <a:ea typeface="Times New Roman"/>
                        <a:cs typeface="Arial"/>
                      </a:endParaRPr>
                    </a:p>
                  </a:txBody>
                  <a:tcPr marL="42716" marR="42716" marT="0" marB="0"/>
                </a:tc>
                <a:tc gridSpan="5">
                  <a:txBody>
                    <a:bodyPr/>
                    <a:lstStyle/>
                    <a:p>
                      <a:pPr algn="ctr" rtl="0">
                        <a:lnSpc>
                          <a:spcPct val="115000"/>
                        </a:lnSpc>
                        <a:spcAft>
                          <a:spcPts val="0"/>
                        </a:spcAft>
                      </a:pPr>
                      <a:r>
                        <a:rPr lang="en-US" sz="1400" b="1">
                          <a:effectLst/>
                        </a:rPr>
                        <a:t>2.18</a:t>
                      </a:r>
                      <a:endParaRPr lang="en-US" sz="1400" b="1">
                        <a:effectLst/>
                        <a:latin typeface="Calibri"/>
                        <a:ea typeface="Times New Roman"/>
                        <a:cs typeface="Arial"/>
                      </a:endParaRPr>
                    </a:p>
                  </a:txBody>
                  <a:tcPr marL="42716" marR="42716"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2716" marR="42716" marT="0" marB="0"/>
                </a:tc>
              </a:tr>
              <a:tr h="412997">
                <a:tc>
                  <a:txBody>
                    <a:bodyPr/>
                    <a:lstStyle/>
                    <a:p>
                      <a:pPr algn="ctr" rtl="0">
                        <a:lnSpc>
                          <a:spcPct val="115000"/>
                        </a:lnSpc>
                        <a:spcAft>
                          <a:spcPts val="0"/>
                        </a:spcAft>
                      </a:pPr>
                      <a:r>
                        <a:rPr lang="en-US" sz="1400" b="1" dirty="0">
                          <a:solidFill>
                            <a:schemeClr val="tx1"/>
                          </a:solidFill>
                          <a:effectLst/>
                        </a:rPr>
                        <a:t>15.64</a:t>
                      </a:r>
                      <a:endParaRPr lang="en-US" sz="1400" b="1" dirty="0">
                        <a:solidFill>
                          <a:schemeClr val="tx1"/>
                        </a:solidFill>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23.21</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17.51</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13.03</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8.84</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ar-IQ" sz="1400" b="1">
                          <a:effectLst/>
                        </a:rPr>
                        <a:t>البابونج</a:t>
                      </a:r>
                      <a:endParaRPr lang="en-US" sz="1400" b="1">
                        <a:effectLst/>
                        <a:latin typeface="Calibri"/>
                        <a:ea typeface="Times New Roman"/>
                        <a:cs typeface="Arial"/>
                      </a:endParaRPr>
                    </a:p>
                  </a:txBody>
                  <a:tcPr marL="42716" marR="42716" marT="0" marB="0"/>
                </a:tc>
                <a:tc rowSpan="2">
                  <a:txBody>
                    <a:bodyPr/>
                    <a:lstStyle/>
                    <a:p>
                      <a:pPr algn="ctr" rtl="0">
                        <a:lnSpc>
                          <a:spcPct val="115000"/>
                        </a:lnSpc>
                        <a:spcAft>
                          <a:spcPts val="0"/>
                        </a:spcAft>
                      </a:pPr>
                      <a:r>
                        <a:rPr lang="ar-IQ" sz="1400" b="1">
                          <a:effectLst/>
                        </a:rPr>
                        <a:t>مصدر المستخلص * التركيز</a:t>
                      </a:r>
                      <a:endParaRPr lang="en-US" sz="1400" b="1">
                        <a:effectLst/>
                        <a:latin typeface="Calibri"/>
                        <a:ea typeface="Times New Roman"/>
                        <a:cs typeface="Arial"/>
                      </a:endParaRPr>
                    </a:p>
                  </a:txBody>
                  <a:tcPr marL="42716" marR="42716" marT="0" marB="0"/>
                </a:tc>
              </a:tr>
              <a:tr h="285915">
                <a:tc>
                  <a:txBody>
                    <a:bodyPr/>
                    <a:lstStyle/>
                    <a:p>
                      <a:pPr algn="ctr" rtl="0">
                        <a:lnSpc>
                          <a:spcPct val="115000"/>
                        </a:lnSpc>
                        <a:spcAft>
                          <a:spcPts val="0"/>
                        </a:spcAft>
                      </a:pPr>
                      <a:r>
                        <a:rPr lang="en-US" sz="1400" b="1" dirty="0">
                          <a:solidFill>
                            <a:schemeClr val="tx1"/>
                          </a:solidFill>
                          <a:effectLst/>
                        </a:rPr>
                        <a:t>14.57</a:t>
                      </a:r>
                      <a:endParaRPr lang="en-US" sz="1400" b="1" dirty="0">
                        <a:solidFill>
                          <a:schemeClr val="tx1"/>
                        </a:solidFill>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21.81</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16.54</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11.81</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8.12</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ar-IQ" sz="1400" b="1">
                          <a:effectLst/>
                        </a:rPr>
                        <a:t>الحلبة</a:t>
                      </a:r>
                      <a:endParaRPr lang="en-US" sz="1400" b="1">
                        <a:effectLst/>
                        <a:latin typeface="Calibri"/>
                        <a:ea typeface="Times New Roman"/>
                        <a:cs typeface="Arial"/>
                      </a:endParaRPr>
                    </a:p>
                  </a:txBody>
                  <a:tcPr marL="42716" marR="42716" marT="0" marB="0"/>
                </a:tc>
                <a:tc vMerge="1">
                  <a:txBody>
                    <a:bodyPr/>
                    <a:lstStyle/>
                    <a:p>
                      <a:pPr rtl="1"/>
                      <a:endParaRPr lang="ar-IQ"/>
                    </a:p>
                  </a:txBody>
                  <a:tcPr/>
                </a:tc>
              </a:tr>
              <a:tr h="261947">
                <a:tc>
                  <a:txBody>
                    <a:bodyPr/>
                    <a:lstStyle/>
                    <a:p>
                      <a:pPr algn="ctr" rtl="0">
                        <a:lnSpc>
                          <a:spcPct val="115000"/>
                        </a:lnSpc>
                        <a:spcAft>
                          <a:spcPts val="0"/>
                        </a:spcAft>
                      </a:pPr>
                      <a:r>
                        <a:rPr lang="en-US" sz="1400" b="1">
                          <a:effectLst/>
                        </a:rPr>
                        <a:t>2.26</a:t>
                      </a:r>
                      <a:endParaRPr lang="en-US" sz="1400" b="1">
                        <a:effectLst/>
                        <a:latin typeface="Calibri"/>
                        <a:ea typeface="Times New Roman"/>
                        <a:cs typeface="Arial"/>
                      </a:endParaRPr>
                    </a:p>
                  </a:txBody>
                  <a:tcPr marL="42716" marR="42716" marT="0" marB="0"/>
                </a:tc>
                <a:tc gridSpan="5">
                  <a:txBody>
                    <a:bodyPr/>
                    <a:lstStyle/>
                    <a:p>
                      <a:pPr algn="ctr" rtl="0">
                        <a:lnSpc>
                          <a:spcPct val="115000"/>
                        </a:lnSpc>
                        <a:spcAft>
                          <a:spcPts val="0"/>
                        </a:spcAft>
                      </a:pPr>
                      <a:r>
                        <a:rPr lang="en-US" sz="1400" b="1" dirty="0">
                          <a:effectLst/>
                        </a:rPr>
                        <a:t>3.48</a:t>
                      </a:r>
                      <a:endParaRPr lang="en-US" sz="1400" b="1" dirty="0">
                        <a:effectLst/>
                        <a:latin typeface="Calibri"/>
                        <a:ea typeface="Times New Roman"/>
                        <a:cs typeface="Arial"/>
                      </a:endParaRPr>
                    </a:p>
                  </a:txBody>
                  <a:tcPr marL="42716" marR="42716"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2716" marR="42716" marT="0" marB="0"/>
                </a:tc>
              </a:tr>
              <a:tr h="303874">
                <a:tc>
                  <a:txBody>
                    <a:bodyPr/>
                    <a:lstStyle/>
                    <a:p>
                      <a:pPr algn="ctr" rtl="0">
                        <a:lnSpc>
                          <a:spcPct val="150000"/>
                        </a:lnSpc>
                        <a:spcAft>
                          <a:spcPts val="0"/>
                        </a:spcAft>
                      </a:pPr>
                      <a:r>
                        <a:rPr lang="en-US" sz="1400" b="1">
                          <a:effectLst/>
                        </a:rPr>
                        <a:t>12.23</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17.33</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14.49</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10.27</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6.83</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2716" marR="42716" marT="0" marB="0"/>
                </a:tc>
                <a:tc rowSpan="3">
                  <a:txBody>
                    <a:bodyPr/>
                    <a:lstStyle/>
                    <a:p>
                      <a:pPr algn="ctr" rtl="0">
                        <a:lnSpc>
                          <a:spcPct val="115000"/>
                        </a:lnSpc>
                        <a:spcAft>
                          <a:spcPts val="0"/>
                        </a:spcAft>
                      </a:pPr>
                      <a:r>
                        <a:rPr lang="ar-IQ" sz="1400" b="1">
                          <a:effectLst/>
                        </a:rPr>
                        <a:t>طريقة الاستخلاص * التركيز</a:t>
                      </a:r>
                      <a:endParaRPr lang="en-US" sz="1400" b="1">
                        <a:effectLst/>
                        <a:latin typeface="Calibri"/>
                        <a:ea typeface="Times New Roman"/>
                        <a:cs typeface="Arial"/>
                      </a:endParaRPr>
                    </a:p>
                  </a:txBody>
                  <a:tcPr marL="42716" marR="42716" marT="0" marB="0"/>
                </a:tc>
              </a:tr>
              <a:tr h="303874">
                <a:tc>
                  <a:txBody>
                    <a:bodyPr/>
                    <a:lstStyle/>
                    <a:p>
                      <a:pPr algn="ctr" rtl="0">
                        <a:lnSpc>
                          <a:spcPct val="150000"/>
                        </a:lnSpc>
                        <a:spcAft>
                          <a:spcPts val="0"/>
                        </a:spcAft>
                      </a:pPr>
                      <a:r>
                        <a:rPr lang="en-US" sz="1400" b="1">
                          <a:effectLst/>
                        </a:rPr>
                        <a:t>14.02</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19.22</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16.60</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12.27</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7.99</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2716" marR="42716" marT="0" marB="0"/>
                </a:tc>
                <a:tc vMerge="1">
                  <a:txBody>
                    <a:bodyPr/>
                    <a:lstStyle/>
                    <a:p>
                      <a:pPr rtl="1"/>
                      <a:endParaRPr lang="ar-IQ"/>
                    </a:p>
                  </a:txBody>
                  <a:tcPr/>
                </a:tc>
              </a:tr>
              <a:tr h="303874">
                <a:tc>
                  <a:txBody>
                    <a:bodyPr/>
                    <a:lstStyle/>
                    <a:p>
                      <a:pPr algn="ctr" rtl="0">
                        <a:lnSpc>
                          <a:spcPct val="150000"/>
                        </a:lnSpc>
                        <a:spcAft>
                          <a:spcPts val="0"/>
                        </a:spcAft>
                      </a:pPr>
                      <a:r>
                        <a:rPr lang="en-US" sz="1400" b="1">
                          <a:effectLst/>
                        </a:rPr>
                        <a:t>19.30</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31.88</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19.98</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14.72</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en-US" sz="1400" b="1">
                          <a:effectLst/>
                        </a:rPr>
                        <a:t>10.63</a:t>
                      </a:r>
                      <a:endParaRPr lang="en-US" sz="1400" b="1">
                        <a:effectLst/>
                        <a:latin typeface="Calibri"/>
                        <a:ea typeface="Times New Roman"/>
                        <a:cs typeface="Arial"/>
                      </a:endParaRPr>
                    </a:p>
                  </a:txBody>
                  <a:tcPr marL="42716" marR="42716"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2716" marR="42716" marT="0" marB="0"/>
                </a:tc>
                <a:tc vMerge="1">
                  <a:txBody>
                    <a:bodyPr/>
                    <a:lstStyle/>
                    <a:p>
                      <a:pPr rtl="1"/>
                      <a:endParaRPr lang="ar-IQ"/>
                    </a:p>
                  </a:txBody>
                  <a:tcPr/>
                </a:tc>
              </a:tr>
              <a:tr h="357548">
                <a:tc>
                  <a:txBody>
                    <a:bodyPr/>
                    <a:lstStyle/>
                    <a:p>
                      <a:pPr algn="ctr" rtl="0">
                        <a:lnSpc>
                          <a:spcPct val="115000"/>
                        </a:lnSpc>
                        <a:spcAft>
                          <a:spcPts val="0"/>
                        </a:spcAft>
                      </a:pPr>
                      <a:r>
                        <a:rPr lang="en-US" sz="1400" b="1">
                          <a:effectLst/>
                        </a:rPr>
                        <a:t>2.60</a:t>
                      </a:r>
                      <a:endParaRPr lang="en-US" sz="1400" b="1">
                        <a:effectLst/>
                        <a:latin typeface="Calibri"/>
                        <a:ea typeface="Times New Roman"/>
                        <a:cs typeface="Arial"/>
                      </a:endParaRPr>
                    </a:p>
                  </a:txBody>
                  <a:tcPr marL="42716" marR="42716" marT="0" marB="0"/>
                </a:tc>
                <a:tc gridSpan="5">
                  <a:txBody>
                    <a:bodyPr/>
                    <a:lstStyle/>
                    <a:p>
                      <a:pPr algn="ctr" rtl="0">
                        <a:lnSpc>
                          <a:spcPct val="115000"/>
                        </a:lnSpc>
                        <a:spcAft>
                          <a:spcPts val="0"/>
                        </a:spcAft>
                      </a:pPr>
                      <a:r>
                        <a:rPr lang="en-US" sz="1400" b="1" dirty="0">
                          <a:effectLst/>
                        </a:rPr>
                        <a:t>3.01</a:t>
                      </a:r>
                      <a:endParaRPr lang="en-US" sz="1400" b="1" dirty="0">
                        <a:effectLst/>
                        <a:latin typeface="Calibri"/>
                        <a:ea typeface="Times New Roman"/>
                        <a:cs typeface="Arial"/>
                      </a:endParaRPr>
                    </a:p>
                  </a:txBody>
                  <a:tcPr marL="42716" marR="42716"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2716" marR="42716" marT="0" marB="0"/>
                </a:tc>
              </a:tr>
              <a:tr h="465942">
                <a:tc>
                  <a:txBody>
                    <a:bodyPr/>
                    <a:lstStyle/>
                    <a:p>
                      <a:pPr algn="ctr" rtl="0">
                        <a:lnSpc>
                          <a:spcPct val="115000"/>
                        </a:lnSpc>
                        <a:spcAft>
                          <a:spcPts val="0"/>
                        </a:spcAft>
                      </a:pPr>
                      <a:r>
                        <a:rPr lang="en-US" sz="1400" b="1">
                          <a:effectLst/>
                        </a:rPr>
                        <a:t>15.18</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22.81</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17.02</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dirty="0">
                          <a:effectLst/>
                        </a:rPr>
                        <a:t>12.42</a:t>
                      </a:r>
                      <a:endParaRPr lang="en-US" sz="1400" b="1" dirty="0">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8.48</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a:effectLst/>
                        </a:rPr>
                        <a:t> </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ar-IQ" sz="1400" b="1">
                          <a:effectLst/>
                        </a:rPr>
                        <a:t>متوسط التركيز</a:t>
                      </a:r>
                      <a:endParaRPr lang="en-US" sz="1400" b="1">
                        <a:effectLst/>
                        <a:latin typeface="Calibri"/>
                        <a:ea typeface="Times New Roman"/>
                        <a:cs typeface="Arial"/>
                      </a:endParaRPr>
                    </a:p>
                  </a:txBody>
                  <a:tcPr marL="42716" marR="42716" marT="0" marB="0"/>
                </a:tc>
              </a:tr>
              <a:tr h="365833">
                <a:tc gridSpan="5">
                  <a:txBody>
                    <a:bodyPr/>
                    <a:lstStyle/>
                    <a:p>
                      <a:pPr algn="ctr" rtl="1">
                        <a:lnSpc>
                          <a:spcPct val="115000"/>
                        </a:lnSpc>
                        <a:spcAft>
                          <a:spcPts val="0"/>
                        </a:spcAft>
                      </a:pPr>
                      <a:r>
                        <a:rPr lang="ar-IQ" sz="1400" b="1">
                          <a:effectLst/>
                        </a:rPr>
                        <a:t>                                        </a:t>
                      </a:r>
                      <a:r>
                        <a:rPr lang="en-US" sz="1400" b="1">
                          <a:effectLst/>
                        </a:rPr>
                        <a:t>2.80</a:t>
                      </a:r>
                      <a:endParaRPr lang="en-US" sz="1400" b="1">
                        <a:effectLst/>
                        <a:latin typeface="Calibri"/>
                        <a:ea typeface="Times New Roman"/>
                        <a:cs typeface="Arial"/>
                      </a:endParaRPr>
                    </a:p>
                  </a:txBody>
                  <a:tcPr marL="42716" marR="42716"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 </a:t>
                      </a:r>
                      <a:endParaRPr lang="en-US" sz="1400" b="1">
                        <a:effectLst/>
                        <a:latin typeface="Calibri"/>
                        <a:ea typeface="Times New Roman"/>
                        <a:cs typeface="Arial"/>
                      </a:endParaRPr>
                    </a:p>
                  </a:txBody>
                  <a:tcPr marL="42716" marR="42716" marT="0" marB="0"/>
                </a:tc>
                <a:tc>
                  <a:txBody>
                    <a:bodyPr/>
                    <a:lstStyle/>
                    <a:p>
                      <a:pPr algn="ctr" rtl="0">
                        <a:lnSpc>
                          <a:spcPct val="115000"/>
                        </a:lnSpc>
                        <a:spcAft>
                          <a:spcPts val="0"/>
                        </a:spcAft>
                      </a:pPr>
                      <a:r>
                        <a:rPr lang="en-US" sz="1400" b="1" dirty="0">
                          <a:effectLst/>
                        </a:rPr>
                        <a:t>LSD0.05</a:t>
                      </a:r>
                      <a:endParaRPr lang="en-US" sz="1400" b="1" dirty="0">
                        <a:effectLst/>
                        <a:latin typeface="Calibri"/>
                        <a:ea typeface="Times New Roman"/>
                        <a:cs typeface="Arial"/>
                      </a:endParaRPr>
                    </a:p>
                  </a:txBody>
                  <a:tcPr marL="42716" marR="42716" marT="0" marB="0"/>
                </a:tc>
              </a:tr>
            </a:tbl>
          </a:graphicData>
        </a:graphic>
      </p:graphicFrame>
    </p:spTree>
    <p:extLst>
      <p:ext uri="{BB962C8B-B14F-4D97-AF65-F5344CB8AC3E}">
        <p14:creationId xmlns:p14="http://schemas.microsoft.com/office/powerpoint/2010/main" val="3444508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52400"/>
            <a:ext cx="8757594" cy="646331"/>
          </a:xfrm>
          <a:prstGeom prst="rect">
            <a:avLst/>
          </a:prstGeom>
        </p:spPr>
        <p:txBody>
          <a:bodyPr wrap="square">
            <a:spAutoFit/>
          </a:bodyPr>
          <a:lstStyle/>
          <a:p>
            <a:pPr algn="r"/>
            <a:r>
              <a:rPr lang="ar-SA" b="1" dirty="0"/>
              <a:t>جدول </a:t>
            </a:r>
            <a:r>
              <a:rPr lang="ar-SA" b="1" dirty="0" smtClean="0"/>
              <a:t>(12)</a:t>
            </a:r>
          </a:p>
          <a:p>
            <a:pPr algn="r"/>
            <a:endParaRPr lang="ar-IQ" b="1" dirty="0"/>
          </a:p>
        </p:txBody>
      </p:sp>
      <p:graphicFrame>
        <p:nvGraphicFramePr>
          <p:cNvPr id="4" name="Table 3"/>
          <p:cNvGraphicFramePr>
            <a:graphicFrameLocks noGrp="1"/>
          </p:cNvGraphicFramePr>
          <p:nvPr>
            <p:extLst>
              <p:ext uri="{D42A27DB-BD31-4B8C-83A1-F6EECF244321}">
                <p14:modId xmlns:p14="http://schemas.microsoft.com/office/powerpoint/2010/main" val="3294658127"/>
              </p:ext>
            </p:extLst>
          </p:nvPr>
        </p:nvGraphicFramePr>
        <p:xfrm>
          <a:off x="152399" y="655149"/>
          <a:ext cx="8763000" cy="6054040"/>
        </p:xfrm>
        <a:graphic>
          <a:graphicData uri="http://schemas.openxmlformats.org/drawingml/2006/table">
            <a:tbl>
              <a:tblPr firstRow="1" firstCol="1" bandRow="1">
                <a:tableStyleId>{5C22544A-7EE6-4342-B048-85BDC9FD1C3A}</a:tableStyleId>
              </a:tblPr>
              <a:tblGrid>
                <a:gridCol w="1610860"/>
                <a:gridCol w="1199492"/>
                <a:gridCol w="1076283"/>
                <a:gridCol w="1078319"/>
                <a:gridCol w="1078319"/>
                <a:gridCol w="1277895"/>
                <a:gridCol w="1441832"/>
              </a:tblGrid>
              <a:tr h="238645">
                <a:tc rowSpan="2">
                  <a:txBody>
                    <a:bodyPr/>
                    <a:lstStyle/>
                    <a:p>
                      <a:pPr algn="ctr" rtl="0">
                        <a:lnSpc>
                          <a:spcPct val="115000"/>
                        </a:lnSpc>
                        <a:spcAft>
                          <a:spcPts val="0"/>
                        </a:spcAft>
                      </a:pPr>
                      <a:r>
                        <a:rPr lang="ar-IQ" sz="1400" b="1" dirty="0">
                          <a:effectLst/>
                        </a:rPr>
                        <a:t>مصدر المستخلص * طريقة الاستخلاص</a:t>
                      </a:r>
                      <a:endParaRPr lang="en-US" sz="1400" b="1" dirty="0">
                        <a:effectLst/>
                        <a:latin typeface="Calibri"/>
                        <a:ea typeface="Times New Roman"/>
                        <a:cs typeface="Arial"/>
                      </a:endParaRPr>
                    </a:p>
                  </a:txBody>
                  <a:tcPr marL="43007" marR="43007" marT="0" marB="0"/>
                </a:tc>
                <a:tc gridSpan="4">
                  <a:txBody>
                    <a:bodyPr/>
                    <a:lstStyle/>
                    <a:p>
                      <a:pPr algn="ctr" rtl="0">
                        <a:lnSpc>
                          <a:spcPct val="115000"/>
                        </a:lnSpc>
                        <a:spcAft>
                          <a:spcPts val="0"/>
                        </a:spcAft>
                      </a:pPr>
                      <a:r>
                        <a:rPr lang="ar-IQ" sz="1400" b="1">
                          <a:effectLst/>
                        </a:rPr>
                        <a:t>التركيز</a:t>
                      </a:r>
                      <a:endParaRPr lang="en-US" sz="1400" b="1">
                        <a:effectLst/>
                        <a:latin typeface="Calibri"/>
                        <a:ea typeface="Times New Roman"/>
                        <a:cs typeface="Arial"/>
                      </a:endParaRPr>
                    </a:p>
                  </a:txBody>
                  <a:tcPr marL="43007" marR="43007"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طريقة الاستخلاص</a:t>
                      </a:r>
                      <a:endParaRPr lang="en-US" sz="1400" b="1">
                        <a:effectLst/>
                        <a:latin typeface="Calibri"/>
                        <a:ea typeface="Times New Roman"/>
                        <a:cs typeface="Arial"/>
                      </a:endParaRPr>
                    </a:p>
                  </a:txBody>
                  <a:tcPr marL="43007" marR="43007" marT="0" marB="0"/>
                </a:tc>
                <a:tc rowSpan="2">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مصدر المستخلص</a:t>
                      </a:r>
                      <a:endParaRPr lang="en-US" sz="1400" b="1">
                        <a:effectLst/>
                        <a:latin typeface="Calibri"/>
                        <a:ea typeface="Times New Roman"/>
                        <a:cs typeface="Arial"/>
                      </a:endParaRPr>
                    </a:p>
                  </a:txBody>
                  <a:tcPr marL="43007" marR="43007" marT="0" marB="0"/>
                </a:tc>
              </a:tr>
              <a:tr h="650659">
                <a:tc vMerge="1">
                  <a:txBody>
                    <a:bodyPr/>
                    <a:lstStyle/>
                    <a:p>
                      <a:pPr rtl="1"/>
                      <a:endParaRPr lang="ar-IQ"/>
                    </a:p>
                  </a:txBody>
                  <a:tcPr/>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100</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75</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50</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25</a:t>
                      </a:r>
                      <a:endParaRPr lang="en-US" sz="1400" b="1">
                        <a:effectLst/>
                        <a:latin typeface="Calibri"/>
                        <a:ea typeface="Times New Roman"/>
                        <a:cs typeface="Arial"/>
                      </a:endParaRPr>
                    </a:p>
                  </a:txBody>
                  <a:tcPr marL="43007" marR="43007" marT="0" marB="0"/>
                </a:tc>
                <a:tc vMerge="1">
                  <a:txBody>
                    <a:bodyPr/>
                    <a:lstStyle/>
                    <a:p>
                      <a:pPr rtl="1"/>
                      <a:endParaRPr lang="ar-IQ"/>
                    </a:p>
                  </a:txBody>
                  <a:tcPr/>
                </a:tc>
                <a:tc vMerge="1">
                  <a:txBody>
                    <a:bodyPr/>
                    <a:lstStyle/>
                    <a:p>
                      <a:pPr rtl="1"/>
                      <a:endParaRPr lang="ar-IQ"/>
                    </a:p>
                  </a:txBody>
                  <a:tcPr/>
                </a:tc>
              </a:tr>
              <a:tr h="311276">
                <a:tc>
                  <a:txBody>
                    <a:bodyPr/>
                    <a:lstStyle/>
                    <a:p>
                      <a:pPr algn="ctr" rtl="0">
                        <a:lnSpc>
                          <a:spcPct val="150000"/>
                        </a:lnSpc>
                        <a:spcAft>
                          <a:spcPts val="0"/>
                        </a:spcAft>
                      </a:pPr>
                      <a:r>
                        <a:rPr lang="en-US" sz="1400" b="1">
                          <a:effectLst/>
                        </a:rPr>
                        <a:t>15.40</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20.46</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18.45</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13.56</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9.13</a:t>
                      </a:r>
                      <a:endParaRPr lang="en-US" sz="1400" b="1">
                        <a:effectLst/>
                        <a:latin typeface="Calibri"/>
                        <a:ea typeface="Times New Roman"/>
                        <a:cs typeface="Arial"/>
                      </a:endParaRPr>
                    </a:p>
                  </a:txBody>
                  <a:tcPr marL="43007" marR="43007"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3007" marR="43007" marT="0" marB="0"/>
                </a:tc>
                <a:tc rowSpan="3">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البابونج</a:t>
                      </a:r>
                      <a:endParaRPr lang="en-US" sz="1400" b="1">
                        <a:effectLst/>
                        <a:latin typeface="Calibri"/>
                        <a:ea typeface="Times New Roman"/>
                        <a:cs typeface="Arial"/>
                      </a:endParaRPr>
                    </a:p>
                  </a:txBody>
                  <a:tcPr marL="43007" marR="43007" marT="0" marB="0"/>
                </a:tc>
              </a:tr>
              <a:tr h="311276">
                <a:tc>
                  <a:txBody>
                    <a:bodyPr/>
                    <a:lstStyle/>
                    <a:p>
                      <a:pPr algn="ctr" rtl="0">
                        <a:lnSpc>
                          <a:spcPct val="150000"/>
                        </a:lnSpc>
                        <a:spcAft>
                          <a:spcPts val="0"/>
                        </a:spcAft>
                      </a:pPr>
                      <a:r>
                        <a:rPr lang="en-US" sz="1400" b="1">
                          <a:effectLst/>
                        </a:rPr>
                        <a:t>19.28</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27.55</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21.22</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16.14</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12.22</a:t>
                      </a:r>
                      <a:endParaRPr lang="en-US" sz="1400" b="1">
                        <a:effectLst/>
                        <a:latin typeface="Calibri"/>
                        <a:ea typeface="Times New Roman"/>
                        <a:cs typeface="Arial"/>
                      </a:endParaRPr>
                    </a:p>
                  </a:txBody>
                  <a:tcPr marL="43007" marR="43007"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3007" marR="43007" marT="0" marB="0"/>
                </a:tc>
                <a:tc vMerge="1">
                  <a:txBody>
                    <a:bodyPr/>
                    <a:lstStyle/>
                    <a:p>
                      <a:pPr rtl="1"/>
                      <a:endParaRPr lang="ar-IQ"/>
                    </a:p>
                  </a:txBody>
                  <a:tcPr/>
                </a:tc>
              </a:tr>
              <a:tr h="311276">
                <a:tc>
                  <a:txBody>
                    <a:bodyPr/>
                    <a:lstStyle/>
                    <a:p>
                      <a:pPr algn="ctr" rtl="0">
                        <a:lnSpc>
                          <a:spcPct val="150000"/>
                        </a:lnSpc>
                        <a:spcAft>
                          <a:spcPts val="0"/>
                        </a:spcAft>
                      </a:pPr>
                      <a:r>
                        <a:rPr lang="en-US" sz="1400" b="1" dirty="0">
                          <a:solidFill>
                            <a:srgbClr val="FFFF00"/>
                          </a:solidFill>
                          <a:effectLst/>
                        </a:rPr>
                        <a:t>23.30</a:t>
                      </a:r>
                      <a:endParaRPr lang="en-US" sz="1400" b="1" dirty="0">
                        <a:solidFill>
                          <a:srgbClr val="FFFF00"/>
                        </a:solidFill>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dirty="0">
                          <a:solidFill>
                            <a:schemeClr val="accent3">
                              <a:lumMod val="50000"/>
                            </a:schemeClr>
                          </a:solidFill>
                          <a:effectLst/>
                        </a:rPr>
                        <a:t>31.44</a:t>
                      </a:r>
                      <a:endParaRPr lang="en-US" sz="1400" b="1" dirty="0">
                        <a:solidFill>
                          <a:schemeClr val="accent3">
                            <a:lumMod val="50000"/>
                          </a:schemeClr>
                        </a:solidFill>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25.44</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21.22</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15.12</a:t>
                      </a:r>
                      <a:endParaRPr lang="en-US" sz="1400" b="1">
                        <a:effectLst/>
                        <a:latin typeface="Calibri"/>
                        <a:ea typeface="Times New Roman"/>
                        <a:cs typeface="Arial"/>
                      </a:endParaRPr>
                    </a:p>
                  </a:txBody>
                  <a:tcPr marL="43007" marR="43007"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3007" marR="43007" marT="0" marB="0"/>
                </a:tc>
                <a:tc vMerge="1">
                  <a:txBody>
                    <a:bodyPr/>
                    <a:lstStyle/>
                    <a:p>
                      <a:pPr rtl="1"/>
                      <a:endParaRPr lang="ar-IQ"/>
                    </a:p>
                  </a:txBody>
                  <a:tcPr/>
                </a:tc>
              </a:tr>
              <a:tr h="311276">
                <a:tc>
                  <a:txBody>
                    <a:bodyPr/>
                    <a:lstStyle/>
                    <a:p>
                      <a:pPr algn="ctr" rtl="0">
                        <a:lnSpc>
                          <a:spcPct val="150000"/>
                        </a:lnSpc>
                        <a:spcAft>
                          <a:spcPts val="0"/>
                        </a:spcAft>
                      </a:pPr>
                      <a:r>
                        <a:rPr lang="en-US" sz="1400" b="1">
                          <a:effectLst/>
                        </a:rPr>
                        <a:t>13.53</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20.21</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15.23</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11.29</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7.40</a:t>
                      </a:r>
                      <a:endParaRPr lang="en-US" sz="1400" b="1">
                        <a:effectLst/>
                        <a:latin typeface="Calibri"/>
                        <a:ea typeface="Times New Roman"/>
                        <a:cs typeface="Arial"/>
                      </a:endParaRPr>
                    </a:p>
                  </a:txBody>
                  <a:tcPr marL="43007" marR="43007"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3007" marR="43007" marT="0" marB="0"/>
                </a:tc>
                <a:tc rowSpan="3">
                  <a:txBody>
                    <a:bodyPr/>
                    <a:lstStyle/>
                    <a:p>
                      <a:pPr algn="ctr" rtl="0">
                        <a:lnSpc>
                          <a:spcPct val="115000"/>
                        </a:lnSpc>
                        <a:spcAft>
                          <a:spcPts val="0"/>
                        </a:spcAft>
                      </a:pPr>
                      <a:r>
                        <a:rPr lang="en-US" sz="1400" b="1">
                          <a:effectLst/>
                        </a:rPr>
                        <a:t> </a:t>
                      </a:r>
                    </a:p>
                    <a:p>
                      <a:pPr algn="ctr" rtl="0">
                        <a:lnSpc>
                          <a:spcPct val="115000"/>
                        </a:lnSpc>
                        <a:spcAft>
                          <a:spcPts val="0"/>
                        </a:spcAft>
                      </a:pPr>
                      <a:r>
                        <a:rPr lang="ar-IQ" sz="1400" b="1">
                          <a:effectLst/>
                        </a:rPr>
                        <a:t>الحلبة</a:t>
                      </a:r>
                      <a:endParaRPr lang="en-US" sz="1400" b="1">
                        <a:effectLst/>
                        <a:latin typeface="Calibri"/>
                        <a:ea typeface="Times New Roman"/>
                        <a:cs typeface="Arial"/>
                      </a:endParaRPr>
                    </a:p>
                  </a:txBody>
                  <a:tcPr marL="43007" marR="43007" marT="0" marB="0"/>
                </a:tc>
              </a:tr>
              <a:tr h="311276">
                <a:tc>
                  <a:txBody>
                    <a:bodyPr/>
                    <a:lstStyle/>
                    <a:p>
                      <a:pPr algn="ctr" rtl="0">
                        <a:lnSpc>
                          <a:spcPct val="150000"/>
                        </a:lnSpc>
                        <a:spcAft>
                          <a:spcPts val="0"/>
                        </a:spcAft>
                      </a:pPr>
                      <a:r>
                        <a:rPr lang="en-US" sz="1400" b="1">
                          <a:effectLst/>
                        </a:rPr>
                        <a:t>16.28</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21.55</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18.93</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14.45</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10.19</a:t>
                      </a:r>
                      <a:endParaRPr lang="en-US" sz="1400" b="1">
                        <a:effectLst/>
                        <a:latin typeface="Calibri"/>
                        <a:ea typeface="Times New Roman"/>
                        <a:cs typeface="Arial"/>
                      </a:endParaRPr>
                    </a:p>
                  </a:txBody>
                  <a:tcPr marL="43007" marR="43007"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3007" marR="43007" marT="0" marB="0"/>
                </a:tc>
                <a:tc vMerge="1">
                  <a:txBody>
                    <a:bodyPr/>
                    <a:lstStyle/>
                    <a:p>
                      <a:pPr rtl="1"/>
                      <a:endParaRPr lang="ar-IQ"/>
                    </a:p>
                  </a:txBody>
                  <a:tcPr/>
                </a:tc>
              </a:tr>
              <a:tr h="311276">
                <a:tc>
                  <a:txBody>
                    <a:bodyPr/>
                    <a:lstStyle/>
                    <a:p>
                      <a:pPr algn="ctr" rtl="0">
                        <a:lnSpc>
                          <a:spcPct val="150000"/>
                        </a:lnSpc>
                        <a:spcAft>
                          <a:spcPts val="0"/>
                        </a:spcAft>
                      </a:pPr>
                      <a:r>
                        <a:rPr lang="en-US" sz="1400" b="1" dirty="0">
                          <a:solidFill>
                            <a:srgbClr val="FFFF00"/>
                          </a:solidFill>
                          <a:effectLst/>
                        </a:rPr>
                        <a:t>21.16</a:t>
                      </a:r>
                      <a:endParaRPr lang="en-US" sz="1400" b="1" dirty="0">
                        <a:solidFill>
                          <a:srgbClr val="FFFF00"/>
                        </a:solidFill>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dirty="0">
                          <a:solidFill>
                            <a:schemeClr val="accent3">
                              <a:lumMod val="50000"/>
                            </a:schemeClr>
                          </a:solidFill>
                          <a:effectLst/>
                        </a:rPr>
                        <a:t>30.21</a:t>
                      </a:r>
                      <a:endParaRPr lang="en-US" sz="1400" b="1" dirty="0">
                        <a:solidFill>
                          <a:schemeClr val="accent3">
                            <a:lumMod val="50000"/>
                          </a:schemeClr>
                        </a:solidFill>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22.22</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18.88</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13.36</a:t>
                      </a:r>
                      <a:endParaRPr lang="en-US" sz="1400" b="1">
                        <a:effectLst/>
                        <a:latin typeface="Calibri"/>
                        <a:ea typeface="Times New Roman"/>
                        <a:cs typeface="Arial"/>
                      </a:endParaRPr>
                    </a:p>
                  </a:txBody>
                  <a:tcPr marL="43007" marR="43007"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3007" marR="43007" marT="0" marB="0"/>
                </a:tc>
                <a:tc vMerge="1">
                  <a:txBody>
                    <a:bodyPr/>
                    <a:lstStyle/>
                    <a:p>
                      <a:pPr rtl="1"/>
                      <a:endParaRPr lang="ar-IQ"/>
                    </a:p>
                  </a:txBody>
                  <a:tcPr/>
                </a:tc>
              </a:tr>
              <a:tr h="365406">
                <a:tc>
                  <a:txBody>
                    <a:bodyPr/>
                    <a:lstStyle/>
                    <a:p>
                      <a:pPr algn="ctr" rtl="0">
                        <a:lnSpc>
                          <a:spcPct val="115000"/>
                        </a:lnSpc>
                        <a:spcAft>
                          <a:spcPts val="0"/>
                        </a:spcAft>
                      </a:pPr>
                      <a:r>
                        <a:rPr lang="en-US" sz="1400" b="1">
                          <a:effectLst/>
                        </a:rPr>
                        <a:t>1.55</a:t>
                      </a:r>
                      <a:endParaRPr lang="en-US" sz="1400" b="1">
                        <a:effectLst/>
                        <a:latin typeface="Calibri"/>
                        <a:ea typeface="Times New Roman"/>
                        <a:cs typeface="Arial"/>
                      </a:endParaRPr>
                    </a:p>
                  </a:txBody>
                  <a:tcPr marL="43007" marR="43007" marT="0" marB="0"/>
                </a:tc>
                <a:tc gridSpan="5">
                  <a:txBody>
                    <a:bodyPr/>
                    <a:lstStyle/>
                    <a:p>
                      <a:pPr algn="ctr" rtl="0">
                        <a:lnSpc>
                          <a:spcPct val="115000"/>
                        </a:lnSpc>
                        <a:spcAft>
                          <a:spcPts val="0"/>
                        </a:spcAft>
                      </a:pPr>
                      <a:r>
                        <a:rPr lang="en-US" sz="1400" b="1">
                          <a:effectLst/>
                        </a:rPr>
                        <a:t>2.01</a:t>
                      </a:r>
                      <a:endParaRPr lang="en-US" sz="1400" b="1">
                        <a:effectLst/>
                        <a:latin typeface="Calibri"/>
                        <a:ea typeface="Times New Roman"/>
                        <a:cs typeface="Arial"/>
                      </a:endParaRPr>
                    </a:p>
                  </a:txBody>
                  <a:tcPr marL="43007" marR="43007"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3007" marR="43007" marT="0" marB="0"/>
                </a:tc>
              </a:tr>
              <a:tr h="305815">
                <a:tc>
                  <a:txBody>
                    <a:bodyPr/>
                    <a:lstStyle/>
                    <a:p>
                      <a:pPr algn="ctr" rtl="0">
                        <a:lnSpc>
                          <a:spcPct val="115000"/>
                        </a:lnSpc>
                        <a:spcAft>
                          <a:spcPts val="0"/>
                        </a:spcAft>
                      </a:pPr>
                      <a:r>
                        <a:rPr lang="en-US" sz="1400" b="1" dirty="0">
                          <a:solidFill>
                            <a:schemeClr val="tx1"/>
                          </a:solidFill>
                          <a:effectLst/>
                        </a:rPr>
                        <a:t>19.32</a:t>
                      </a:r>
                      <a:endParaRPr lang="en-US" sz="1400" b="1" dirty="0">
                        <a:solidFill>
                          <a:schemeClr val="tx1"/>
                        </a:solidFill>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26.48</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21.70</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dirty="0">
                          <a:effectLst/>
                        </a:rPr>
                        <a:t>16.97</a:t>
                      </a:r>
                      <a:endParaRPr lang="en-US" sz="1400" b="1" dirty="0">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12.15</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ar-IQ" sz="1400" b="1">
                          <a:effectLst/>
                        </a:rPr>
                        <a:t>البابونج</a:t>
                      </a:r>
                      <a:endParaRPr lang="en-US" sz="1400" b="1">
                        <a:effectLst/>
                        <a:latin typeface="Calibri"/>
                        <a:ea typeface="Times New Roman"/>
                        <a:cs typeface="Arial"/>
                      </a:endParaRPr>
                    </a:p>
                  </a:txBody>
                  <a:tcPr marL="43007" marR="43007" marT="0" marB="0"/>
                </a:tc>
                <a:tc rowSpan="2">
                  <a:txBody>
                    <a:bodyPr/>
                    <a:lstStyle/>
                    <a:p>
                      <a:pPr algn="ctr" rtl="0">
                        <a:lnSpc>
                          <a:spcPct val="115000"/>
                        </a:lnSpc>
                        <a:spcAft>
                          <a:spcPts val="0"/>
                        </a:spcAft>
                      </a:pPr>
                      <a:r>
                        <a:rPr lang="ar-IQ" sz="1400" b="1">
                          <a:effectLst/>
                        </a:rPr>
                        <a:t>مصدر المستخلص * التركيز</a:t>
                      </a:r>
                      <a:endParaRPr lang="en-US" sz="1400" b="1">
                        <a:effectLst/>
                        <a:latin typeface="Calibri"/>
                        <a:ea typeface="Times New Roman"/>
                        <a:cs typeface="Arial"/>
                      </a:endParaRPr>
                    </a:p>
                  </a:txBody>
                  <a:tcPr marL="43007" marR="43007" marT="0" marB="0"/>
                </a:tc>
              </a:tr>
              <a:tr h="410119">
                <a:tc>
                  <a:txBody>
                    <a:bodyPr/>
                    <a:lstStyle/>
                    <a:p>
                      <a:pPr algn="ctr" rtl="0">
                        <a:lnSpc>
                          <a:spcPct val="115000"/>
                        </a:lnSpc>
                        <a:spcAft>
                          <a:spcPts val="0"/>
                        </a:spcAft>
                      </a:pPr>
                      <a:r>
                        <a:rPr lang="en-US" sz="1400" b="1" dirty="0">
                          <a:solidFill>
                            <a:schemeClr val="tx1"/>
                          </a:solidFill>
                          <a:effectLst/>
                        </a:rPr>
                        <a:t>16.99</a:t>
                      </a:r>
                      <a:endParaRPr lang="en-US" sz="1400" b="1" dirty="0">
                        <a:solidFill>
                          <a:schemeClr val="tx1"/>
                        </a:solidFill>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23.99</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18.79</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14.87</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10.31</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ar-IQ" sz="1400" b="1">
                          <a:effectLst/>
                        </a:rPr>
                        <a:t>الحلبة</a:t>
                      </a:r>
                      <a:endParaRPr lang="en-US" sz="1400" b="1">
                        <a:effectLst/>
                        <a:latin typeface="Calibri"/>
                        <a:ea typeface="Times New Roman"/>
                        <a:cs typeface="Arial"/>
                      </a:endParaRPr>
                    </a:p>
                  </a:txBody>
                  <a:tcPr marL="43007" marR="43007" marT="0" marB="0"/>
                </a:tc>
                <a:tc vMerge="1">
                  <a:txBody>
                    <a:bodyPr/>
                    <a:lstStyle/>
                    <a:p>
                      <a:pPr rtl="1"/>
                      <a:endParaRPr lang="ar-IQ"/>
                    </a:p>
                  </a:txBody>
                  <a:tcPr/>
                </a:tc>
              </a:tr>
              <a:tr h="269144">
                <a:tc>
                  <a:txBody>
                    <a:bodyPr/>
                    <a:lstStyle/>
                    <a:p>
                      <a:pPr algn="ctr" rtl="0">
                        <a:lnSpc>
                          <a:spcPct val="115000"/>
                        </a:lnSpc>
                        <a:spcAft>
                          <a:spcPts val="0"/>
                        </a:spcAft>
                      </a:pPr>
                      <a:r>
                        <a:rPr lang="en-US" sz="1400" b="1">
                          <a:effectLst/>
                        </a:rPr>
                        <a:t>4.51</a:t>
                      </a:r>
                      <a:endParaRPr lang="en-US" sz="1400" b="1">
                        <a:effectLst/>
                        <a:latin typeface="Calibri"/>
                        <a:ea typeface="Times New Roman"/>
                        <a:cs typeface="Arial"/>
                      </a:endParaRPr>
                    </a:p>
                  </a:txBody>
                  <a:tcPr marL="43007" marR="43007" marT="0" marB="0"/>
                </a:tc>
                <a:tc gridSpan="5">
                  <a:txBody>
                    <a:bodyPr/>
                    <a:lstStyle/>
                    <a:p>
                      <a:pPr algn="ctr" rtl="0">
                        <a:lnSpc>
                          <a:spcPct val="115000"/>
                        </a:lnSpc>
                        <a:spcAft>
                          <a:spcPts val="0"/>
                        </a:spcAft>
                      </a:pPr>
                      <a:r>
                        <a:rPr lang="en-US" sz="1400" b="1">
                          <a:effectLst/>
                        </a:rPr>
                        <a:t>3.45</a:t>
                      </a:r>
                      <a:endParaRPr lang="en-US" sz="1400" b="1">
                        <a:effectLst/>
                        <a:latin typeface="Calibri"/>
                        <a:ea typeface="Times New Roman"/>
                        <a:cs typeface="Arial"/>
                      </a:endParaRPr>
                    </a:p>
                  </a:txBody>
                  <a:tcPr marL="43007" marR="43007"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3007" marR="43007" marT="0" marB="0"/>
                </a:tc>
              </a:tr>
              <a:tr h="338558">
                <a:tc>
                  <a:txBody>
                    <a:bodyPr/>
                    <a:lstStyle/>
                    <a:p>
                      <a:pPr algn="ctr" rtl="0">
                        <a:lnSpc>
                          <a:spcPct val="150000"/>
                        </a:lnSpc>
                        <a:spcAft>
                          <a:spcPts val="0"/>
                        </a:spcAft>
                      </a:pPr>
                      <a:r>
                        <a:rPr lang="en-US" sz="1400" b="1">
                          <a:effectLst/>
                        </a:rPr>
                        <a:t>14.46</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20.33</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16.84</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12.42</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8.26</a:t>
                      </a:r>
                      <a:endParaRPr lang="en-US" sz="1400" b="1">
                        <a:effectLst/>
                        <a:latin typeface="Calibri"/>
                        <a:ea typeface="Times New Roman"/>
                        <a:cs typeface="Arial"/>
                      </a:endParaRPr>
                    </a:p>
                  </a:txBody>
                  <a:tcPr marL="43007" marR="43007" marT="0" marB="0"/>
                </a:tc>
                <a:tc>
                  <a:txBody>
                    <a:bodyPr/>
                    <a:lstStyle/>
                    <a:p>
                      <a:pPr algn="ctr" rtl="0">
                        <a:lnSpc>
                          <a:spcPct val="150000"/>
                        </a:lnSpc>
                        <a:spcAft>
                          <a:spcPts val="0"/>
                        </a:spcAft>
                      </a:pPr>
                      <a:r>
                        <a:rPr lang="ar-IQ" sz="1400" b="1">
                          <a:effectLst/>
                        </a:rPr>
                        <a:t>ماء بارد</a:t>
                      </a:r>
                      <a:endParaRPr lang="en-US" sz="1400" b="1">
                        <a:effectLst/>
                        <a:latin typeface="Calibri"/>
                        <a:ea typeface="Times New Roman"/>
                        <a:cs typeface="Arial"/>
                      </a:endParaRPr>
                    </a:p>
                  </a:txBody>
                  <a:tcPr marL="43007" marR="43007" marT="0" marB="0"/>
                </a:tc>
                <a:tc rowSpan="3">
                  <a:txBody>
                    <a:bodyPr/>
                    <a:lstStyle/>
                    <a:p>
                      <a:pPr algn="ctr" rtl="0">
                        <a:lnSpc>
                          <a:spcPct val="115000"/>
                        </a:lnSpc>
                        <a:spcAft>
                          <a:spcPts val="0"/>
                        </a:spcAft>
                      </a:pPr>
                      <a:r>
                        <a:rPr lang="ar-IQ" sz="1400" b="1">
                          <a:effectLst/>
                        </a:rPr>
                        <a:t>طريقة الاستخلاص * التركيز</a:t>
                      </a:r>
                      <a:endParaRPr lang="en-US" sz="1400" b="1">
                        <a:effectLst/>
                        <a:latin typeface="Calibri"/>
                        <a:ea typeface="Times New Roman"/>
                        <a:cs typeface="Arial"/>
                      </a:endParaRPr>
                    </a:p>
                  </a:txBody>
                  <a:tcPr marL="43007" marR="43007" marT="0" marB="0"/>
                </a:tc>
              </a:tr>
              <a:tr h="311276">
                <a:tc>
                  <a:txBody>
                    <a:bodyPr/>
                    <a:lstStyle/>
                    <a:p>
                      <a:pPr algn="ctr" rtl="0">
                        <a:lnSpc>
                          <a:spcPct val="150000"/>
                        </a:lnSpc>
                        <a:spcAft>
                          <a:spcPts val="0"/>
                        </a:spcAft>
                      </a:pPr>
                      <a:r>
                        <a:rPr lang="en-US" sz="1400" b="1">
                          <a:effectLst/>
                        </a:rPr>
                        <a:t>17.77</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24.55</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20.07</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15.29</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11.20</a:t>
                      </a:r>
                      <a:endParaRPr lang="en-US" sz="1400" b="1">
                        <a:effectLst/>
                        <a:latin typeface="Calibri"/>
                        <a:ea typeface="Times New Roman"/>
                        <a:cs typeface="Arial"/>
                      </a:endParaRPr>
                    </a:p>
                  </a:txBody>
                  <a:tcPr marL="43007" marR="43007" marT="0" marB="0"/>
                </a:tc>
                <a:tc>
                  <a:txBody>
                    <a:bodyPr/>
                    <a:lstStyle/>
                    <a:p>
                      <a:pPr algn="ctr" rtl="0">
                        <a:lnSpc>
                          <a:spcPct val="150000"/>
                        </a:lnSpc>
                        <a:spcAft>
                          <a:spcPts val="0"/>
                        </a:spcAft>
                      </a:pPr>
                      <a:r>
                        <a:rPr lang="ar-IQ" sz="1400" b="1">
                          <a:effectLst/>
                        </a:rPr>
                        <a:t>ماء حار</a:t>
                      </a:r>
                      <a:endParaRPr lang="en-US" sz="1400" b="1">
                        <a:effectLst/>
                        <a:latin typeface="Calibri"/>
                        <a:ea typeface="Times New Roman"/>
                        <a:cs typeface="Arial"/>
                      </a:endParaRPr>
                    </a:p>
                  </a:txBody>
                  <a:tcPr marL="43007" marR="43007" marT="0" marB="0"/>
                </a:tc>
                <a:tc vMerge="1">
                  <a:txBody>
                    <a:bodyPr/>
                    <a:lstStyle/>
                    <a:p>
                      <a:pPr rtl="1"/>
                      <a:endParaRPr lang="ar-IQ"/>
                    </a:p>
                  </a:txBody>
                  <a:tcPr/>
                </a:tc>
              </a:tr>
              <a:tr h="311276">
                <a:tc>
                  <a:txBody>
                    <a:bodyPr/>
                    <a:lstStyle/>
                    <a:p>
                      <a:pPr algn="ctr" rtl="0">
                        <a:lnSpc>
                          <a:spcPct val="150000"/>
                        </a:lnSpc>
                        <a:spcAft>
                          <a:spcPts val="0"/>
                        </a:spcAft>
                      </a:pPr>
                      <a:r>
                        <a:rPr lang="en-US" sz="1400" b="1">
                          <a:effectLst/>
                        </a:rPr>
                        <a:t>22.23</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30.82</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23.83</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20.05</a:t>
                      </a:r>
                      <a:endParaRPr lang="en-US" sz="1400" b="1">
                        <a:effectLst/>
                        <a:latin typeface="Calibri"/>
                        <a:ea typeface="Times New Roman"/>
                        <a:cs typeface="Arial"/>
                      </a:endParaRPr>
                    </a:p>
                  </a:txBody>
                  <a:tcPr marL="43007" marR="43007" marT="0" marB="0"/>
                </a:tc>
                <a:tc>
                  <a:txBody>
                    <a:bodyPr/>
                    <a:lstStyle/>
                    <a:p>
                      <a:pPr algn="ctr" rtl="1">
                        <a:lnSpc>
                          <a:spcPct val="115000"/>
                        </a:lnSpc>
                        <a:spcAft>
                          <a:spcPts val="0"/>
                        </a:spcAft>
                      </a:pPr>
                      <a:r>
                        <a:rPr lang="en-US" sz="1400" b="1">
                          <a:effectLst/>
                        </a:rPr>
                        <a:t>14.24</a:t>
                      </a:r>
                      <a:endParaRPr lang="en-US" sz="1400" b="1">
                        <a:effectLst/>
                        <a:latin typeface="Calibri"/>
                        <a:ea typeface="Times New Roman"/>
                        <a:cs typeface="Arial"/>
                      </a:endParaRPr>
                    </a:p>
                  </a:txBody>
                  <a:tcPr marL="43007" marR="43007" marT="0" marB="0"/>
                </a:tc>
                <a:tc>
                  <a:txBody>
                    <a:bodyPr/>
                    <a:lstStyle/>
                    <a:p>
                      <a:pPr algn="ctr" rtl="0">
                        <a:lnSpc>
                          <a:spcPct val="150000"/>
                        </a:lnSpc>
                        <a:spcAft>
                          <a:spcPts val="0"/>
                        </a:spcAft>
                      </a:pPr>
                      <a:r>
                        <a:rPr lang="ar-IQ" sz="1400" b="1">
                          <a:effectLst/>
                        </a:rPr>
                        <a:t>كحول</a:t>
                      </a:r>
                      <a:endParaRPr lang="en-US" sz="1400" b="1">
                        <a:effectLst/>
                        <a:latin typeface="Calibri"/>
                        <a:ea typeface="Times New Roman"/>
                        <a:cs typeface="Arial"/>
                      </a:endParaRPr>
                    </a:p>
                  </a:txBody>
                  <a:tcPr marL="43007" marR="43007" marT="0" marB="0"/>
                </a:tc>
                <a:tc vMerge="1">
                  <a:txBody>
                    <a:bodyPr/>
                    <a:lstStyle/>
                    <a:p>
                      <a:pPr rtl="1"/>
                      <a:endParaRPr lang="ar-IQ"/>
                    </a:p>
                  </a:txBody>
                  <a:tcPr/>
                </a:tc>
              </a:tr>
              <a:tr h="367371">
                <a:tc>
                  <a:txBody>
                    <a:bodyPr/>
                    <a:lstStyle/>
                    <a:p>
                      <a:pPr algn="ctr" rtl="0">
                        <a:lnSpc>
                          <a:spcPct val="115000"/>
                        </a:lnSpc>
                        <a:spcAft>
                          <a:spcPts val="0"/>
                        </a:spcAft>
                      </a:pPr>
                      <a:r>
                        <a:rPr lang="en-US" sz="1400" b="1">
                          <a:effectLst/>
                        </a:rPr>
                        <a:t>2.76</a:t>
                      </a:r>
                      <a:endParaRPr lang="en-US" sz="1400" b="1">
                        <a:effectLst/>
                        <a:latin typeface="Calibri"/>
                        <a:ea typeface="Times New Roman"/>
                        <a:cs typeface="Arial"/>
                      </a:endParaRPr>
                    </a:p>
                  </a:txBody>
                  <a:tcPr marL="43007" marR="43007" marT="0" marB="0"/>
                </a:tc>
                <a:tc gridSpan="5">
                  <a:txBody>
                    <a:bodyPr/>
                    <a:lstStyle/>
                    <a:p>
                      <a:pPr algn="ctr" rtl="0">
                        <a:lnSpc>
                          <a:spcPct val="115000"/>
                        </a:lnSpc>
                        <a:spcAft>
                          <a:spcPts val="0"/>
                        </a:spcAft>
                      </a:pPr>
                      <a:r>
                        <a:rPr lang="en-US" sz="1400" b="1">
                          <a:effectLst/>
                        </a:rPr>
                        <a:t>2.75</a:t>
                      </a:r>
                      <a:endParaRPr lang="en-US" sz="1400" b="1">
                        <a:effectLst/>
                        <a:latin typeface="Calibri"/>
                        <a:ea typeface="Times New Roman"/>
                        <a:cs typeface="Arial"/>
                      </a:endParaRPr>
                    </a:p>
                  </a:txBody>
                  <a:tcPr marL="43007" marR="43007"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LSD0.05</a:t>
                      </a:r>
                      <a:endParaRPr lang="en-US" sz="1400" b="1">
                        <a:effectLst/>
                        <a:latin typeface="Calibri"/>
                        <a:ea typeface="Times New Roman"/>
                        <a:cs typeface="Arial"/>
                      </a:endParaRPr>
                    </a:p>
                  </a:txBody>
                  <a:tcPr marL="43007" marR="43007" marT="0" marB="0"/>
                </a:tc>
              </a:tr>
              <a:tr h="238645">
                <a:tc>
                  <a:txBody>
                    <a:bodyPr/>
                    <a:lstStyle/>
                    <a:p>
                      <a:pPr algn="ctr" rtl="0">
                        <a:lnSpc>
                          <a:spcPct val="115000"/>
                        </a:lnSpc>
                        <a:spcAft>
                          <a:spcPts val="0"/>
                        </a:spcAft>
                      </a:pPr>
                      <a:r>
                        <a:rPr lang="en-US" sz="1400" b="1">
                          <a:effectLst/>
                        </a:rPr>
                        <a:t>18.15</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25.23</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20.24</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15.92</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11.23</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a:effectLst/>
                        </a:rPr>
                        <a:t> </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ar-IQ" sz="1400" b="1">
                          <a:effectLst/>
                        </a:rPr>
                        <a:t>متوسط التركيز</a:t>
                      </a:r>
                      <a:endParaRPr lang="en-US" sz="1400" b="1">
                        <a:effectLst/>
                        <a:latin typeface="Calibri"/>
                        <a:ea typeface="Times New Roman"/>
                        <a:cs typeface="Arial"/>
                      </a:endParaRPr>
                    </a:p>
                  </a:txBody>
                  <a:tcPr marL="43007" marR="43007" marT="0" marB="0"/>
                </a:tc>
              </a:tr>
              <a:tr h="375885">
                <a:tc gridSpan="5">
                  <a:txBody>
                    <a:bodyPr/>
                    <a:lstStyle/>
                    <a:p>
                      <a:pPr algn="ctr" rtl="1">
                        <a:lnSpc>
                          <a:spcPct val="115000"/>
                        </a:lnSpc>
                        <a:spcAft>
                          <a:spcPts val="0"/>
                        </a:spcAft>
                      </a:pPr>
                      <a:r>
                        <a:rPr lang="ar-IQ" sz="1400" b="1" dirty="0">
                          <a:effectLst/>
                        </a:rPr>
                        <a:t>                                           </a:t>
                      </a:r>
                      <a:r>
                        <a:rPr lang="en-US" sz="1400" b="1" dirty="0">
                          <a:effectLst/>
                        </a:rPr>
                        <a:t>2.72</a:t>
                      </a:r>
                      <a:endParaRPr lang="en-US" sz="1400" b="1" dirty="0">
                        <a:effectLst/>
                        <a:latin typeface="Calibri"/>
                        <a:ea typeface="Times New Roman"/>
                        <a:cs typeface="Arial"/>
                      </a:endParaRPr>
                    </a:p>
                  </a:txBody>
                  <a:tcPr marL="43007" marR="43007"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0">
                        <a:lnSpc>
                          <a:spcPct val="115000"/>
                        </a:lnSpc>
                        <a:spcAft>
                          <a:spcPts val="0"/>
                        </a:spcAft>
                      </a:pPr>
                      <a:r>
                        <a:rPr lang="en-US" sz="1400" b="1">
                          <a:effectLst/>
                        </a:rPr>
                        <a:t> </a:t>
                      </a:r>
                      <a:endParaRPr lang="en-US" sz="1400" b="1">
                        <a:effectLst/>
                        <a:latin typeface="Calibri"/>
                        <a:ea typeface="Times New Roman"/>
                        <a:cs typeface="Arial"/>
                      </a:endParaRPr>
                    </a:p>
                  </a:txBody>
                  <a:tcPr marL="43007" marR="43007" marT="0" marB="0"/>
                </a:tc>
                <a:tc>
                  <a:txBody>
                    <a:bodyPr/>
                    <a:lstStyle/>
                    <a:p>
                      <a:pPr algn="ctr" rtl="0">
                        <a:lnSpc>
                          <a:spcPct val="115000"/>
                        </a:lnSpc>
                        <a:spcAft>
                          <a:spcPts val="0"/>
                        </a:spcAft>
                      </a:pPr>
                      <a:r>
                        <a:rPr lang="en-US" sz="1400" b="1" dirty="0">
                          <a:effectLst/>
                        </a:rPr>
                        <a:t>LSD0.05</a:t>
                      </a:r>
                      <a:endParaRPr lang="en-US" sz="1400" b="1" dirty="0">
                        <a:effectLst/>
                        <a:latin typeface="Calibri"/>
                        <a:ea typeface="Times New Roman"/>
                        <a:cs typeface="Arial"/>
                      </a:endParaRPr>
                    </a:p>
                  </a:txBody>
                  <a:tcPr marL="43007" marR="43007" marT="0" marB="0"/>
                </a:tc>
              </a:tr>
            </a:tbl>
          </a:graphicData>
        </a:graphic>
      </p:graphicFrame>
    </p:spTree>
    <p:extLst>
      <p:ext uri="{BB962C8B-B14F-4D97-AF65-F5344CB8AC3E}">
        <p14:creationId xmlns:p14="http://schemas.microsoft.com/office/powerpoint/2010/main" val="22247316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814" y="428178"/>
            <a:ext cx="8458200" cy="3477875"/>
          </a:xfrm>
          <a:prstGeom prst="rect">
            <a:avLst/>
          </a:prstGeom>
        </p:spPr>
        <p:txBody>
          <a:bodyPr wrap="square">
            <a:spAutoFit/>
          </a:bodyPr>
          <a:lstStyle/>
          <a:p>
            <a:pPr algn="just" rtl="1"/>
            <a:r>
              <a:rPr lang="ar-IQ" sz="2200" b="1" dirty="0"/>
              <a:t>مقارنة التأثير التثبيطي للمضادات الحياتية مع التأثير التثبيطي للمستخلصات المائية والكحولية لنبات البابونج والحلبة في العزلات البكتيرية للدراسة الحالية</a:t>
            </a:r>
            <a:endParaRPr lang="en-US" sz="2200" dirty="0"/>
          </a:p>
          <a:p>
            <a:pPr algn="just" rtl="1"/>
            <a:r>
              <a:rPr lang="ar-IQ" sz="2200" dirty="0"/>
              <a:t>عند مقارنة التأثير التثبيطي للمضادات الحياتية مع التأثير التثبيطي للمستخلصات المائية الحارة والباردة والمستخلص الكحولي لنبات البابونج والحلبة تجاه العزلات البكتيرية قيد الدراسة</a:t>
            </a:r>
            <a:r>
              <a:rPr lang="ar-IQ" sz="2200" b="1" dirty="0"/>
              <a:t> , </a:t>
            </a:r>
            <a:r>
              <a:rPr lang="ar-IQ" sz="2200" dirty="0"/>
              <a:t>تبين أنّ المستخلصات الكحولية لنبات البابونج تمتلك قدرة تثبيطية عالية تفوقت بها على المضادات الحياتية المستخدمة في الدراسة , بينما كانت المستخلصات الكحولية لنبات الحلبة تمتلك قدرة تثبيطية مساوية لقدرة المضادات الحياتية</a:t>
            </a:r>
            <a:r>
              <a:rPr lang="ar-IQ" sz="2200" b="1" dirty="0"/>
              <a:t>.</a:t>
            </a:r>
            <a:endParaRPr lang="en-US" sz="2200" dirty="0"/>
          </a:p>
        </p:txBody>
      </p:sp>
    </p:spTree>
    <p:extLst>
      <p:ext uri="{BB962C8B-B14F-4D97-AF65-F5344CB8AC3E}">
        <p14:creationId xmlns:p14="http://schemas.microsoft.com/office/powerpoint/2010/main" val="3556779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2438400"/>
            <a:ext cx="5676455" cy="1785104"/>
          </a:xfrm>
          <a:prstGeom prst="rect">
            <a:avLst/>
          </a:prstGeom>
          <a:ln>
            <a:noFill/>
          </a:ln>
          <a:effectLst>
            <a:glow rad="101600">
              <a:schemeClr val="accent5">
                <a:satMod val="175000"/>
                <a:alpha val="40000"/>
              </a:schemeClr>
            </a:glow>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r>
              <a:rPr lang="ar-IQ" sz="11000" b="1" dirty="0" smtClean="0">
                <a:latin typeface="Andalus" pitchFamily="18" charset="-78"/>
                <a:cs typeface="Andalus" pitchFamily="18" charset="-78"/>
              </a:rPr>
              <a:t>المقدمة    </a:t>
            </a:r>
            <a:endParaRPr lang="ar-IQ" sz="11000" dirty="0">
              <a:latin typeface="Andalus" pitchFamily="18" charset="-78"/>
              <a:cs typeface="Andalus" pitchFamily="18" charset="-78"/>
            </a:endParaRPr>
          </a:p>
        </p:txBody>
      </p:sp>
    </p:spTree>
    <p:extLst>
      <p:ext uri="{BB962C8B-B14F-4D97-AF65-F5344CB8AC3E}">
        <p14:creationId xmlns:p14="http://schemas.microsoft.com/office/powerpoint/2010/main" val="36279561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057400"/>
            <a:ext cx="8229600" cy="1477328"/>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rtl="1"/>
            <a:r>
              <a:rPr lang="ar-IQ" sz="9000" b="1" dirty="0" smtClean="0">
                <a:latin typeface="Andalus" pitchFamily="18" charset="-78"/>
                <a:cs typeface="Andalus" pitchFamily="18" charset="-78"/>
              </a:rPr>
              <a:t>الاستنتاجات والتوصيات</a:t>
            </a:r>
            <a:endParaRPr lang="en-US" sz="9000" dirty="0">
              <a:latin typeface="Andalus" pitchFamily="18" charset="-78"/>
              <a:cs typeface="Andalus" pitchFamily="18" charset="-78"/>
            </a:endParaRPr>
          </a:p>
        </p:txBody>
      </p:sp>
    </p:spTree>
    <p:extLst>
      <p:ext uri="{BB962C8B-B14F-4D97-AF65-F5344CB8AC3E}">
        <p14:creationId xmlns:p14="http://schemas.microsoft.com/office/powerpoint/2010/main" val="30456679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44543" cy="4493538"/>
          </a:xfrm>
          <a:prstGeom prst="rect">
            <a:avLst/>
          </a:prstGeom>
        </p:spPr>
        <p:txBody>
          <a:bodyPr wrap="square">
            <a:spAutoFit/>
          </a:bodyPr>
          <a:lstStyle/>
          <a:p>
            <a:pPr algn="just" rtl="1"/>
            <a:r>
              <a:rPr lang="ar-IQ" sz="2200" b="1" dirty="0"/>
              <a:t>الاستنتاجات</a:t>
            </a:r>
            <a:endParaRPr lang="en-US" sz="2200" dirty="0"/>
          </a:p>
          <a:p>
            <a:pPr algn="just" rtl="1"/>
            <a:r>
              <a:rPr lang="en-US" sz="2200" dirty="0"/>
              <a:t> -1</a:t>
            </a:r>
            <a:r>
              <a:rPr lang="ar-IQ" sz="2200" dirty="0"/>
              <a:t>امتلكت معظم العزلات البكتيرية قيد الدراسة على عدد من عوامل الضراوة مثل الهيمولايسين والغشاء الحيوي , والقدرة على إنتاج انزيمات البيتالاكتاميز , وانزيمات البيتالاكتاميز واسعة الطيف.</a:t>
            </a:r>
            <a:endParaRPr lang="en-US" sz="2200" dirty="0"/>
          </a:p>
          <a:p>
            <a:pPr algn="just" rtl="1"/>
            <a:r>
              <a:rPr lang="en-US" sz="2200" dirty="0"/>
              <a:t>  -2</a:t>
            </a:r>
            <a:r>
              <a:rPr lang="ar-IQ" sz="2200" dirty="0"/>
              <a:t>ابدت جميع العزلات البكتيرية حساسيتها العالية لمضاد </a:t>
            </a:r>
            <a:r>
              <a:rPr lang="en-US" sz="2200" dirty="0" err="1"/>
              <a:t>Imipenem</a:t>
            </a:r>
            <a:r>
              <a:rPr lang="ar-IQ" sz="2200" dirty="0"/>
              <a:t> , بينما تباينت باقي المضادات الحياتية في تأثيرها التثبيطي للعزلات البكتيرية .</a:t>
            </a:r>
            <a:endParaRPr lang="en-US" sz="2200" dirty="0"/>
          </a:p>
          <a:p>
            <a:pPr algn="just" rtl="1"/>
            <a:r>
              <a:rPr lang="en-US" sz="2200" dirty="0"/>
              <a:t> -3</a:t>
            </a:r>
            <a:r>
              <a:rPr lang="ar-IQ" sz="2200" dirty="0"/>
              <a:t>أظهرت ا</a:t>
            </a:r>
            <a:r>
              <a:rPr lang="ar-IQ" sz="2200" dirty="0" smtClean="0"/>
              <a:t>لمستخلصات </a:t>
            </a:r>
            <a:r>
              <a:rPr lang="ar-IQ" sz="2200" dirty="0"/>
              <a:t>النباتية للبابونج فعالية تثبيطية أعلى من مستخلصات نبات الحلبة.</a:t>
            </a:r>
            <a:endParaRPr lang="en-US" sz="2200" dirty="0"/>
          </a:p>
          <a:p>
            <a:pPr algn="just" rtl="1"/>
            <a:r>
              <a:rPr lang="en-US" sz="2200" dirty="0"/>
              <a:t> -4</a:t>
            </a:r>
            <a:r>
              <a:rPr lang="ar-IQ" sz="2200" dirty="0"/>
              <a:t>اعطت المستخلصات الكحولية فعالية أعلى ضد الانواع البكتيرية قيد الدراسة , مقارنة بما اعطته المستخلصات </a:t>
            </a:r>
            <a:r>
              <a:rPr lang="ar-IQ" sz="2200" dirty="0" smtClean="0"/>
              <a:t>النباتية المائية </a:t>
            </a:r>
            <a:r>
              <a:rPr lang="ar-IQ" sz="2200" dirty="0"/>
              <a:t>الحارة والباردة.</a:t>
            </a:r>
            <a:endParaRPr lang="en-US" sz="2200" dirty="0"/>
          </a:p>
          <a:p>
            <a:pPr algn="just" rtl="1"/>
            <a:r>
              <a:rPr lang="en-US" sz="2200" dirty="0"/>
              <a:t> -5</a:t>
            </a:r>
            <a:r>
              <a:rPr lang="ar-IQ" sz="2200" dirty="0"/>
              <a:t>زيادة التأثير التثبيطي للمستخلصات بزيادة تركيزها .</a:t>
            </a:r>
            <a:endParaRPr lang="en-US" sz="2200" dirty="0"/>
          </a:p>
        </p:txBody>
      </p:sp>
    </p:spTree>
    <p:extLst>
      <p:ext uri="{BB962C8B-B14F-4D97-AF65-F5344CB8AC3E}">
        <p14:creationId xmlns:p14="http://schemas.microsoft.com/office/powerpoint/2010/main" val="3705655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57" y="838200"/>
            <a:ext cx="8458200" cy="3139321"/>
          </a:xfrm>
          <a:prstGeom prst="rect">
            <a:avLst/>
          </a:prstGeom>
        </p:spPr>
        <p:txBody>
          <a:bodyPr wrap="square">
            <a:spAutoFit/>
          </a:bodyPr>
          <a:lstStyle/>
          <a:p>
            <a:pPr algn="just" rtl="1"/>
            <a:r>
              <a:rPr lang="ar-IQ" sz="2200" b="1" dirty="0"/>
              <a:t>التوصيات </a:t>
            </a:r>
            <a:endParaRPr lang="en-US" sz="2200" dirty="0"/>
          </a:p>
          <a:p>
            <a:pPr algn="just" rtl="1"/>
            <a:r>
              <a:rPr lang="en-US" sz="2200" dirty="0"/>
              <a:t> -1</a:t>
            </a:r>
            <a:r>
              <a:rPr lang="ar-IQ" sz="2200" dirty="0"/>
              <a:t>القيام بمزيد من الدراسات حول المستخلصات النباتية الطبية , ومركباتها الفعالة ضد أنواع أخرى من الجراثيم والفطريات والخمائر.</a:t>
            </a:r>
            <a:endParaRPr lang="en-US" sz="2200" dirty="0"/>
          </a:p>
          <a:p>
            <a:pPr algn="just" rtl="1"/>
            <a:r>
              <a:rPr lang="en-US" sz="2200" dirty="0"/>
              <a:t> -2</a:t>
            </a:r>
            <a:r>
              <a:rPr lang="ar-IQ" sz="2200" dirty="0"/>
              <a:t>دراسة الفعالية المثبطة للمستخلصات النباتية الطبية على الحيوانات المختبرية , وذلك للتأكد من امان استخدامها من دون ظهور أعراض جانبية .</a:t>
            </a:r>
            <a:endParaRPr lang="en-US" sz="2200" dirty="0"/>
          </a:p>
          <a:p>
            <a:pPr algn="just" rtl="1"/>
            <a:r>
              <a:rPr lang="en-US" sz="2200" dirty="0"/>
              <a:t> -3</a:t>
            </a:r>
            <a:r>
              <a:rPr lang="ar-IQ" sz="2200" dirty="0"/>
              <a:t>استخدام أجهزة ذات تقنيات عالية لتشخيص المركبات الفعالة التي لم نتمكن من تشخيصها في النباتات قيد الدراسة كماً ونوعاً والتوسع في فصلها بواسطة تقنية الكروماتوغرافي فائق السرعة </a:t>
            </a:r>
            <a:r>
              <a:rPr lang="en-US" sz="2200" dirty="0"/>
              <a:t>HPLC</a:t>
            </a:r>
            <a:r>
              <a:rPr lang="ar-IQ" sz="2200" dirty="0"/>
              <a:t> .</a:t>
            </a:r>
            <a:endParaRPr lang="en-US" sz="2200" dirty="0"/>
          </a:p>
        </p:txBody>
      </p:sp>
    </p:spTree>
    <p:extLst>
      <p:ext uri="{BB962C8B-B14F-4D97-AF65-F5344CB8AC3E}">
        <p14:creationId xmlns:p14="http://schemas.microsoft.com/office/powerpoint/2010/main" val="1567522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86000"/>
            <a:ext cx="7592387" cy="1785104"/>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rtl="1"/>
            <a:r>
              <a:rPr lang="ar-IQ" sz="11000" dirty="0">
                <a:latin typeface="Andalus" pitchFamily="18" charset="-78"/>
                <a:cs typeface="Andalus" pitchFamily="18" charset="-78"/>
              </a:rPr>
              <a:t>شكراً لاصغائكم</a:t>
            </a:r>
            <a:endParaRPr lang="en-US" sz="11000" dirty="0">
              <a:latin typeface="Andalus" pitchFamily="18" charset="-78"/>
              <a:cs typeface="Andalus" pitchFamily="18" charset="-78"/>
            </a:endParaRPr>
          </a:p>
        </p:txBody>
      </p:sp>
    </p:spTree>
    <p:extLst>
      <p:ext uri="{BB962C8B-B14F-4D97-AF65-F5344CB8AC3E}">
        <p14:creationId xmlns:p14="http://schemas.microsoft.com/office/powerpoint/2010/main" val="2618785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57200"/>
            <a:ext cx="6858000" cy="5262979"/>
          </a:xfrm>
          <a:prstGeom prst="rect">
            <a:avLst/>
          </a:prstGeom>
        </p:spPr>
        <p:txBody>
          <a:bodyPr wrap="square">
            <a:spAutoFit/>
          </a:bodyPr>
          <a:lstStyle/>
          <a:p>
            <a:pPr algn="just"/>
            <a:r>
              <a:rPr lang="ar-IQ" sz="2400" dirty="0"/>
              <a:t>على الرغم من توافر مجموعة واسعة من المضادات الحياتية  إلا أنْ الكثير من الأنواع البكتيرية تعمل على تطوير مستمر لمقاومة هذه المضادات  , مما يجعل من الصعب إيجاد علاج للأمراض التي تسببها هذه الأنواع البكتيرية والتي أهمها </a:t>
            </a:r>
            <a:r>
              <a:rPr lang="en-US" sz="2400" b="1" dirty="0" err="1"/>
              <a:t>S.aureus</a:t>
            </a:r>
            <a:r>
              <a:rPr lang="en-US" sz="2400" dirty="0"/>
              <a:t>  </a:t>
            </a:r>
            <a:r>
              <a:rPr lang="ar-IQ" sz="2400" dirty="0"/>
              <a:t>و </a:t>
            </a:r>
            <a:r>
              <a:rPr lang="en-US" sz="2400" b="1" dirty="0" err="1"/>
              <a:t>P.aeruginosa</a:t>
            </a:r>
            <a:r>
              <a:rPr lang="en-US" sz="2400" b="1" dirty="0"/>
              <a:t> </a:t>
            </a:r>
            <a:r>
              <a:rPr lang="ar-IQ" sz="2400" dirty="0"/>
              <a:t>و</a:t>
            </a:r>
            <a:r>
              <a:rPr lang="ar-IQ" sz="2400" b="1" dirty="0"/>
              <a:t> </a:t>
            </a:r>
            <a:r>
              <a:rPr lang="en-US" sz="2400" b="1" dirty="0" err="1"/>
              <a:t>E.coli</a:t>
            </a:r>
            <a:r>
              <a:rPr lang="ar-IQ" sz="2400" dirty="0"/>
              <a:t> و </a:t>
            </a:r>
            <a:r>
              <a:rPr lang="en-US" sz="2400" b="1" dirty="0" err="1"/>
              <a:t>P.mirabilis</a:t>
            </a:r>
            <a:r>
              <a:rPr lang="ar-IQ" sz="2400" dirty="0"/>
              <a:t> والتي هي من اهم مسببات الامراض التي تميزت وبشكل كبير في العدوى المكتسبة  من المستشفيات التي تفشت في المجتمع, فضلا عن تطور اليات المقاومة لدى هذه الانواع مع مرور الوقت مسببة زيادة في الامراض </a:t>
            </a:r>
            <a:r>
              <a:rPr lang="en-US" sz="2400" dirty="0"/>
              <a:t>,</a:t>
            </a:r>
            <a:r>
              <a:rPr lang="ar-IQ" sz="2400" dirty="0"/>
              <a:t>وتساعدها في ذلك امتلاكها العديد من عوامل الضراوة التي تمكنها من غزو جسم المضيف والتفاعل معه مسببة الإصابة عن طريق إفرازها للانزيمات كأنزيم الهيمولايسين فضلا عن تكوين الغشاء الحيوي </a:t>
            </a:r>
          </a:p>
        </p:txBody>
      </p:sp>
    </p:spTree>
    <p:extLst>
      <p:ext uri="{BB962C8B-B14F-4D97-AF65-F5344CB8AC3E}">
        <p14:creationId xmlns:p14="http://schemas.microsoft.com/office/powerpoint/2010/main" val="359157890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7696200" cy="6186309"/>
          </a:xfrm>
          <a:prstGeom prst="rect">
            <a:avLst/>
          </a:prstGeom>
        </p:spPr>
        <p:txBody>
          <a:bodyPr wrap="square">
            <a:spAutoFit/>
          </a:bodyPr>
          <a:lstStyle/>
          <a:p>
            <a:pPr algn="just"/>
            <a:r>
              <a:rPr lang="ar-IQ" sz="2200" dirty="0"/>
              <a:t>أصبحت الحاجة الى إنتاج مضادات حياتية أكثر فعالية ضد الأمراض وخالية من الآثار الجانبية التي تسببها المضادات المصنعة وباقل كلفة , استوجب البحث عن النباتات الطبية التي تمتلك المركبات الفعالة المضادة للبكتريا المرضية عن طريق تثبيط حركتها , أو تثبيط تشكيل الأغشية الحيوية لها , إذْ تنوعت الدراسات في تناولها لمستخلصات النباتات الطبية واستخدامتها سواء الخام منها ,أم النقية المعزولة من تلك النباتات في تأثيرها التثبيطي وقتلها للأحياء المجهرية ,  ولعل من أهم النباتات الطبية التي تمتلك العديد من المركبات الفعالة المضادة للعديد من الجراثيم هما نباتي البابونج والحلبة , إذْ يستخدم نبات البابونج في نطاق واسع كاستخدامه لعلاج الإسهال الصيفي عند الأطفال , و يستخدم كمسكن للآلام ومهدئ للأعصاب ويستخدم كغسول أو غرغرة لالتهابات الأغشية المخاطية للفم , وغيرها من الأمراض العديدة  , وأما الحلبة فيمكن استخدامها في علاج الكثير من الامراض كعلاج التهاب الأمعاء وقرحة المعدة وتساعد على تخفيض نسبة السكر والكوليسترول في الدم , كما وتدخل في العديد من الصناعات كصناعة الورق ومستحضرات التجميل والعطور ومواد الطلاء فضلا عن استخدامها كمادة حافظة للطعام في المخللات والصلصات.</a:t>
            </a:r>
          </a:p>
        </p:txBody>
      </p:sp>
    </p:spTree>
    <p:extLst>
      <p:ext uri="{BB962C8B-B14F-4D97-AF65-F5344CB8AC3E}">
        <p14:creationId xmlns:p14="http://schemas.microsoft.com/office/powerpoint/2010/main" val="1555909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743200"/>
            <a:ext cx="6781800" cy="156966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rtl="1"/>
            <a:r>
              <a:rPr lang="ar-SA" sz="9600" b="1" dirty="0">
                <a:latin typeface="Andalus" pitchFamily="18" charset="-78"/>
                <a:cs typeface="Andalus" pitchFamily="18" charset="-78"/>
              </a:rPr>
              <a:t>اهداف الدراسة</a:t>
            </a:r>
            <a:endParaRPr lang="en-US" sz="9600" dirty="0">
              <a:latin typeface="Andalus" pitchFamily="18" charset="-78"/>
              <a:cs typeface="Andalus" pitchFamily="18" charset="-78"/>
            </a:endParaRPr>
          </a:p>
        </p:txBody>
      </p:sp>
    </p:spTree>
    <p:extLst>
      <p:ext uri="{BB962C8B-B14F-4D97-AF65-F5344CB8AC3E}">
        <p14:creationId xmlns:p14="http://schemas.microsoft.com/office/powerpoint/2010/main" val="791147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7467600" cy="5632311"/>
          </a:xfrm>
          <a:prstGeom prst="rect">
            <a:avLst/>
          </a:prstGeom>
        </p:spPr>
        <p:txBody>
          <a:bodyPr wrap="square">
            <a:spAutoFit/>
          </a:bodyPr>
          <a:lstStyle/>
          <a:p>
            <a:pPr algn="just" rtl="1"/>
            <a:r>
              <a:rPr lang="ar-IQ" sz="2400" dirty="0"/>
              <a:t>نظرا لاهمية المستخلصات النباتية كعلاجات بديلة وامينة مقارنة بالمضادات الحياتية هدفت الدراسة الى :-</a:t>
            </a:r>
            <a:endParaRPr lang="en-US" sz="2400" dirty="0"/>
          </a:p>
          <a:p>
            <a:pPr marL="342900" lvl="0" indent="-342900" algn="just" rtl="1">
              <a:buFont typeface="Wingdings" pitchFamily="2" charset="2"/>
              <a:buChar char="v"/>
            </a:pPr>
            <a:r>
              <a:rPr lang="ar-IQ" sz="2400" dirty="0"/>
              <a:t>عزل الانواع السائدة من الجراثيم المسببة للخمج وتشخيصها والكشف عن مقاومة هذه العزلات لمضادات الحياة .</a:t>
            </a:r>
            <a:endParaRPr lang="en-US" sz="2400" dirty="0"/>
          </a:p>
          <a:p>
            <a:pPr marL="342900" lvl="0" indent="-342900" algn="just" rtl="1">
              <a:buFont typeface="Wingdings" pitchFamily="2" charset="2"/>
              <a:buChar char="v"/>
            </a:pPr>
            <a:r>
              <a:rPr lang="ar-IQ" sz="2400" dirty="0"/>
              <a:t>التحري عن عوامل الضراوة التي تمتلكها هذه العزلات , كأنتاجها للغشاء الحيوي , وانتاجها لانزيم الهيمولايسين , وقدرتها على انتاج انزيمات البيتالاكتاميز والبيتالاكتاميز الواسعة الطيف , وظاهرة الانثيال .</a:t>
            </a:r>
            <a:endParaRPr lang="en-US" sz="2400" dirty="0"/>
          </a:p>
          <a:p>
            <a:pPr marL="342900" lvl="0" indent="-342900" algn="just" rtl="1">
              <a:buFont typeface="Wingdings" pitchFamily="2" charset="2"/>
              <a:buChar char="v"/>
            </a:pPr>
            <a:r>
              <a:rPr lang="ar-IQ" sz="2400" dirty="0"/>
              <a:t>معرفة تأثير المستخلصات المائية والكحولية للنباتات قيد الدراسة على نمو هذه العزلات ومقارنة ذلك مع تأثير المضادات الحياتية .</a:t>
            </a:r>
            <a:endParaRPr lang="en-US" sz="2400" dirty="0"/>
          </a:p>
          <a:p>
            <a:pPr marL="342900" lvl="0" indent="-342900" algn="just" rtl="1">
              <a:buFont typeface="Wingdings" pitchFamily="2" charset="2"/>
              <a:buChar char="v"/>
            </a:pPr>
            <a:r>
              <a:rPr lang="ar-IQ" sz="2400" dirty="0"/>
              <a:t>الكشف عن المواد الفعالة في هذه المستخلصات التي يعزى اليها التأثير التثبيطي على العزلات الجرثومية نوعا وكما.</a:t>
            </a:r>
            <a:endParaRPr lang="en-US" sz="2400" dirty="0"/>
          </a:p>
        </p:txBody>
      </p:sp>
    </p:spTree>
    <p:extLst>
      <p:ext uri="{BB962C8B-B14F-4D97-AF65-F5344CB8AC3E}">
        <p14:creationId xmlns:p14="http://schemas.microsoft.com/office/powerpoint/2010/main" val="3830205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362200"/>
            <a:ext cx="8265886" cy="156966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rtl="1"/>
            <a:r>
              <a:rPr lang="ar-IQ" sz="9600" b="1" dirty="0">
                <a:latin typeface="Andalus" pitchFamily="18" charset="-78"/>
                <a:cs typeface="Andalus" pitchFamily="18" charset="-78"/>
              </a:rPr>
              <a:t>المواد وطرائق العمل</a:t>
            </a:r>
            <a:endParaRPr lang="en-US" sz="9600" dirty="0">
              <a:latin typeface="Andalus" pitchFamily="18" charset="-78"/>
              <a:cs typeface="Andalus" pitchFamily="18" charset="-78"/>
            </a:endParaRPr>
          </a:p>
        </p:txBody>
      </p:sp>
    </p:spTree>
    <p:extLst>
      <p:ext uri="{BB962C8B-B14F-4D97-AF65-F5344CB8AC3E}">
        <p14:creationId xmlns:p14="http://schemas.microsoft.com/office/powerpoint/2010/main" val="4153442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371" y="533400"/>
            <a:ext cx="7848600" cy="5847755"/>
          </a:xfrm>
          <a:prstGeom prst="rect">
            <a:avLst/>
          </a:prstGeom>
        </p:spPr>
        <p:txBody>
          <a:bodyPr wrap="square">
            <a:spAutoFit/>
          </a:bodyPr>
          <a:lstStyle/>
          <a:p>
            <a:pPr algn="just" rtl="1"/>
            <a:r>
              <a:rPr lang="ar-IQ" sz="2200" dirty="0"/>
              <a:t>و</a:t>
            </a:r>
            <a:r>
              <a:rPr lang="ar-IQ" sz="2200" dirty="0" smtClean="0"/>
              <a:t>تضمنت خمس </a:t>
            </a:r>
            <a:r>
              <a:rPr lang="ar-IQ" sz="2200" dirty="0"/>
              <a:t>محاور وهي :-</a:t>
            </a:r>
            <a:endParaRPr lang="en-US" sz="2200" dirty="0"/>
          </a:p>
          <a:p>
            <a:pPr algn="just" rtl="1"/>
            <a:r>
              <a:rPr lang="ar-IQ" sz="2200" b="1" dirty="0"/>
              <a:t>المحور الاول</a:t>
            </a:r>
            <a:r>
              <a:rPr lang="ar-IQ" sz="2200" dirty="0"/>
              <a:t> :- عزل وتشخيص اربع انواع بكتيرية وهي </a:t>
            </a:r>
            <a:r>
              <a:rPr lang="en-US" sz="2200" b="1" i="1" dirty="0"/>
              <a:t>Escherichia coli</a:t>
            </a:r>
            <a:r>
              <a:rPr lang="ar-IQ" sz="2200" dirty="0"/>
              <a:t> , </a:t>
            </a:r>
            <a:r>
              <a:rPr lang="en-US" sz="2200" b="1" i="1" dirty="0"/>
              <a:t>Proteus mirabilis</a:t>
            </a:r>
            <a:r>
              <a:rPr lang="ar-IQ" sz="2200" dirty="0"/>
              <a:t> , </a:t>
            </a:r>
            <a:r>
              <a:rPr lang="en-US" sz="2200" b="1" i="1" dirty="0"/>
              <a:t>Pseudomonas  </a:t>
            </a:r>
            <a:r>
              <a:rPr lang="en-US" sz="2200" b="1" i="1" dirty="0" err="1"/>
              <a:t>aeruginosa</a:t>
            </a:r>
            <a:r>
              <a:rPr lang="en-US" sz="2200" dirty="0"/>
              <a:t>  </a:t>
            </a:r>
            <a:r>
              <a:rPr lang="ar-IQ" sz="2200" dirty="0"/>
              <a:t> , </a:t>
            </a:r>
            <a:r>
              <a:rPr lang="en-US" sz="2200" b="1" i="1" dirty="0"/>
              <a:t>Staphylococcus  </a:t>
            </a:r>
            <a:r>
              <a:rPr lang="en-US" sz="2200" b="1" i="1" dirty="0" err="1"/>
              <a:t>aureus</a:t>
            </a:r>
            <a:r>
              <a:rPr lang="en-US" sz="2200" dirty="0"/>
              <a:t>  </a:t>
            </a:r>
            <a:r>
              <a:rPr lang="ar-IQ" sz="2200" dirty="0"/>
              <a:t> من اخماج سريرية مختلفة وتتضمن مايأتي :-</a:t>
            </a:r>
            <a:endParaRPr lang="en-US" sz="2200" dirty="0"/>
          </a:p>
          <a:p>
            <a:pPr lvl="0" algn="just" rtl="1"/>
            <a:r>
              <a:rPr lang="ar-IQ" sz="2200" b="1" dirty="0"/>
              <a:t>جمع العينات </a:t>
            </a:r>
            <a:r>
              <a:rPr lang="en-US" sz="2200" b="1" dirty="0"/>
              <a:t>Collection Samples</a:t>
            </a:r>
            <a:r>
              <a:rPr lang="en-US" sz="2200" dirty="0"/>
              <a:t> </a:t>
            </a:r>
          </a:p>
          <a:p>
            <a:pPr algn="just" rtl="1"/>
            <a:r>
              <a:rPr lang="ar-IQ" sz="2200" dirty="0"/>
              <a:t>جمعت </a:t>
            </a:r>
            <a:r>
              <a:rPr lang="en-US" sz="2200" dirty="0"/>
              <a:t>300</a:t>
            </a:r>
            <a:r>
              <a:rPr lang="ar-IQ" sz="2200" dirty="0"/>
              <a:t> عينه من اخماج مختلفة (الخروج , مسحات مهبلية ,الحروق , الجروح , والاذن , البلعوم ) تحت الاشراف الطبي من المرضى الراقدين في مستشفى بعقوبه التعليمي في مدينة بعقوبة والمراجعين في العيادة الاستشارية للفترة من </a:t>
            </a:r>
            <a:r>
              <a:rPr lang="en-US" sz="2200" dirty="0"/>
              <a:t>1</a:t>
            </a:r>
            <a:r>
              <a:rPr lang="ar-IQ" sz="2200" dirty="0"/>
              <a:t>\</a:t>
            </a:r>
            <a:r>
              <a:rPr lang="en-US" sz="2200" dirty="0"/>
              <a:t>10</a:t>
            </a:r>
            <a:r>
              <a:rPr lang="ar-IQ" sz="2200" dirty="0"/>
              <a:t>\</a:t>
            </a:r>
            <a:r>
              <a:rPr lang="en-US" sz="2200" dirty="0"/>
              <a:t>2015</a:t>
            </a:r>
            <a:r>
              <a:rPr lang="ar-IQ" sz="2200" dirty="0"/>
              <a:t> ولغاية </a:t>
            </a:r>
            <a:r>
              <a:rPr lang="en-US" sz="2200" dirty="0"/>
              <a:t>19</a:t>
            </a:r>
            <a:r>
              <a:rPr lang="ar-IQ" sz="2200" dirty="0"/>
              <a:t>\</a:t>
            </a:r>
            <a:r>
              <a:rPr lang="en-US" sz="2200" dirty="0"/>
              <a:t>1</a:t>
            </a:r>
            <a:r>
              <a:rPr lang="ar-IQ" sz="2200" dirty="0"/>
              <a:t>\</a:t>
            </a:r>
            <a:r>
              <a:rPr lang="en-US" sz="2200" dirty="0"/>
              <a:t>2016</a:t>
            </a:r>
            <a:r>
              <a:rPr lang="ar-IQ" sz="2200" dirty="0"/>
              <a:t> .</a:t>
            </a:r>
            <a:endParaRPr lang="en-US" sz="2200" dirty="0"/>
          </a:p>
          <a:p>
            <a:pPr lvl="0" algn="just" rtl="1"/>
            <a:r>
              <a:rPr lang="ar-IQ" sz="2200" b="1" dirty="0"/>
              <a:t>زرع العينات </a:t>
            </a:r>
            <a:r>
              <a:rPr lang="en-US" sz="2200" b="1" dirty="0"/>
              <a:t>Sample culture</a:t>
            </a:r>
            <a:endParaRPr lang="en-US" sz="2200" dirty="0"/>
          </a:p>
          <a:p>
            <a:pPr algn="just" rtl="1"/>
            <a:r>
              <a:rPr lang="ar-IQ" sz="2200" dirty="0"/>
              <a:t>زرعت العينات مباشرة على وسط اكار الدم ووسط اكار الماكونكي , ومن ثم تم تنقية العزلات على وسط اكار الماكونكي للعزلات البكتيرية السالبة , وعلى وسط اكار الدم للعزلات البكتيرية الموجبة لصبغة كرام بطريقة التخطيط , وحضنت الاطباق بدرجة حرارة 37 مْ لمدة 24 ساعة .</a:t>
            </a:r>
            <a:endParaRPr lang="en-US" sz="2200" dirty="0"/>
          </a:p>
        </p:txBody>
      </p:sp>
    </p:spTree>
    <p:extLst>
      <p:ext uri="{BB962C8B-B14F-4D97-AF65-F5344CB8AC3E}">
        <p14:creationId xmlns:p14="http://schemas.microsoft.com/office/powerpoint/2010/main" val="1294922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Slipstream</Template>
  <TotalTime>4832</TotalTime>
  <Words>2159</Words>
  <Application>Microsoft Office PowerPoint</Application>
  <PresentationFormat>On-screen Show (4:3)</PresentationFormat>
  <Paragraphs>634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samaoffice1</dc:creator>
  <cp:lastModifiedBy>DR.Ahmed Saker 2o1O</cp:lastModifiedBy>
  <cp:revision>35</cp:revision>
  <dcterms:created xsi:type="dcterms:W3CDTF">2006-08-16T00:00:00Z</dcterms:created>
  <dcterms:modified xsi:type="dcterms:W3CDTF">2016-10-24T19:40:56Z</dcterms:modified>
</cp:coreProperties>
</file>